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7" r:id="rId10"/>
    <p:sldId id="268" r:id="rId11"/>
    <p:sldId id="271" r:id="rId12"/>
    <p:sldId id="273" r:id="rId13"/>
    <p:sldId id="275" r:id="rId14"/>
    <p:sldId id="276" r:id="rId15"/>
    <p:sldId id="280" r:id="rId16"/>
    <p:sldId id="282" r:id="rId17"/>
    <p:sldId id="281" r:id="rId18"/>
    <p:sldId id="283" r:id="rId19"/>
    <p:sldId id="284" r:id="rId20"/>
    <p:sldId id="285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6" r:id="rId40"/>
    <p:sldId id="305" r:id="rId41"/>
    <p:sldId id="307" r:id="rId42"/>
    <p:sldId id="308" r:id="rId43"/>
    <p:sldId id="309" r:id="rId44"/>
    <p:sldId id="310" r:id="rId45"/>
    <p:sldId id="311" r:id="rId46"/>
    <p:sldId id="325" r:id="rId47"/>
    <p:sldId id="312" r:id="rId48"/>
    <p:sldId id="313" r:id="rId49"/>
    <p:sldId id="314" r:id="rId50"/>
    <p:sldId id="315" r:id="rId51"/>
    <p:sldId id="316" r:id="rId52"/>
    <p:sldId id="317" r:id="rId53"/>
    <p:sldId id="319" r:id="rId54"/>
    <p:sldId id="318" r:id="rId55"/>
    <p:sldId id="320" r:id="rId56"/>
    <p:sldId id="321" r:id="rId57"/>
    <p:sldId id="322" r:id="rId58"/>
    <p:sldId id="324" r:id="rId59"/>
    <p:sldId id="326" r:id="rId60"/>
    <p:sldId id="327" r:id="rId61"/>
    <p:sldId id="328" r:id="rId62"/>
    <p:sldId id="329" r:id="rId63"/>
    <p:sldId id="330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7B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2BB7ED-686C-3046-9D02-A407DF9BDCF5}" v="378" dt="2021-02-19T15:36:15.6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256C2ED-54A4-480D-B5C8-65C0D62359B9}" type="datetime2">
              <a:rPr lang="en-US" smtClean="0"/>
              <a:pPr/>
              <a:t>Friday, February 19,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r>
              <a:rPr lang="en-US" spc="20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D309695-DEC3-40DA-9DF5-330280C9D0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457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6C2ED-54A4-480D-B5C8-65C0D62359B9}" type="datetime2">
              <a:rPr lang="en-US" smtClean="0"/>
              <a:pPr/>
              <a:t>Friday, February 19,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200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49130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6C2ED-54A4-480D-B5C8-65C0D62359B9}" type="datetime2">
              <a:rPr lang="en-US" smtClean="0"/>
              <a:pPr/>
              <a:t>Friday, February 19,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20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74279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b="0" i="0">
                <a:solidFill>
                  <a:schemeClr val="tx1"/>
                </a:solidFill>
                <a:effectLst/>
                <a:latin typeface="Gill Sans MT" panose="020B0502020104020203" pitchFamily="34" charset="77"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b="0" i="0">
                <a:solidFill>
                  <a:schemeClr val="tx1"/>
                </a:solidFill>
                <a:effectLst/>
                <a:latin typeface="Gill Sans MT" panose="020B0502020104020203" pitchFamily="34" charset="77"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6C2ED-54A4-480D-B5C8-65C0D62359B9}" type="datetime2">
              <a:rPr lang="en-US" smtClean="0"/>
              <a:pPr/>
              <a:t>Friday, February 19,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20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2877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6C2ED-54A4-480D-B5C8-65C0D62359B9}" type="datetime2">
              <a:rPr lang="en-US" smtClean="0"/>
              <a:pPr/>
              <a:t>Friday, February 19,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20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47305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b="0" i="0">
                <a:solidFill>
                  <a:schemeClr val="tx1"/>
                </a:solidFill>
                <a:effectLst/>
                <a:latin typeface="Gill Sans MT" panose="020B0502020104020203" pitchFamily="34" charset="77"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b="0" i="0">
                <a:solidFill>
                  <a:schemeClr val="tx1"/>
                </a:solidFill>
                <a:effectLst/>
                <a:latin typeface="Gill Sans MT" panose="020B0502020104020203" pitchFamily="34" charset="77"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6C2ED-54A4-480D-B5C8-65C0D62359B9}" type="datetime2">
              <a:rPr lang="en-US" smtClean="0"/>
              <a:pPr/>
              <a:t>Friday, February 19,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20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99745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6C2ED-54A4-480D-B5C8-65C0D62359B9}" type="datetime2">
              <a:rPr lang="en-US" smtClean="0"/>
              <a:pPr/>
              <a:t>Friday, February 19,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20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895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F612A-4CB0-4F57-9A87-F049CECB184D}" type="datetime2">
              <a:rPr lang="en-US" smtClean="0"/>
              <a:t>Friday, February 19,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66306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97F40-C8F7-4897-A6B8-241042F913A9}" type="datetime2">
              <a:rPr lang="en-US" smtClean="0"/>
              <a:t>Friday, February 19,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157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6C2ED-54A4-480D-B5C8-65C0D62359B9}" type="datetime2">
              <a:rPr lang="en-US" smtClean="0"/>
              <a:pPr/>
              <a:t>Friday, February 19,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20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006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DCA73-0A86-4195-A787-75037827079D}" type="datetime2">
              <a:rPr lang="en-US" smtClean="0"/>
              <a:t>Friday, February 19,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168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75374-B296-498E-A935-80631EA9020D}" type="datetime2">
              <a:rPr lang="en-US" smtClean="0"/>
              <a:t>Friday, February 19,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173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6C2ED-54A4-480D-B5C8-65C0D62359B9}" type="datetime2">
              <a:rPr lang="en-US" smtClean="0"/>
              <a:pPr/>
              <a:t>Friday, February 19, 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200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11772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F02D0-6806-43AF-9888-2359BF40C204}" type="datetime2">
              <a:rPr lang="en-US" smtClean="0"/>
              <a:t>Friday, February 19,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165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14D2D-B1AF-4197-82D6-FC1F8BD05681}" type="datetime2">
              <a:rPr lang="en-US" smtClean="0"/>
              <a:t>Friday, February 19,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120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71CEB-9838-4245-91B8-EFBAFE2D8B44}" type="datetime2">
              <a:rPr lang="en-US" smtClean="0"/>
              <a:t>Friday, February 19,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76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3F6BF-A585-41F8-88DF-7E5D069F892A}" type="datetime2">
              <a:rPr lang="en-US" smtClean="0"/>
              <a:t>Friday, February 19,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3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Gill Sans MT" panose="020B0502020104020203" pitchFamily="34" charset="77"/>
              </a:defRPr>
            </a:lvl1pPr>
          </a:lstStyle>
          <a:p>
            <a:fld id="{8256C2ED-54A4-480D-B5C8-65C0D62359B9}" type="datetime2">
              <a:rPr lang="en-US" smtClean="0"/>
              <a:pPr/>
              <a:t>Friday, February 19,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Gill Sans MT" panose="020B0502020104020203" pitchFamily="34" charset="77"/>
              </a:defRPr>
            </a:lvl1pPr>
          </a:lstStyle>
          <a:p>
            <a:r>
              <a:rPr lang="en-US" spc="20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Gill Sans MT" panose="020B0502020104020203" pitchFamily="34" charset="77"/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4546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  <p:sldLayoutId id="2147483996" r:id="rId12"/>
    <p:sldLayoutId id="2147483997" r:id="rId13"/>
    <p:sldLayoutId id="2147483998" r:id="rId14"/>
    <p:sldLayoutId id="2147483999" r:id="rId15"/>
    <p:sldLayoutId id="2147484000" r:id="rId16"/>
    <p:sldLayoutId id="214748400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 cap="all">
          <a:ln w="3175" cmpd="sng">
            <a:noFill/>
          </a:ln>
          <a:solidFill>
            <a:schemeClr val="tx1"/>
          </a:solidFill>
          <a:effectLst/>
          <a:latin typeface="Gill Sans MT" panose="020B0502020104020203" pitchFamily="34" charset="77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b="0" i="0" kern="1200" cap="none">
          <a:solidFill>
            <a:schemeClr val="tx1"/>
          </a:solidFill>
          <a:effectLst/>
          <a:latin typeface="Gill Sans MT" panose="020B0502020104020203" pitchFamily="34" charset="77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b="0" i="0" kern="1200" cap="none">
          <a:solidFill>
            <a:schemeClr val="tx1"/>
          </a:solidFill>
          <a:effectLst/>
          <a:latin typeface="Gill Sans MT" panose="020B0502020104020203" pitchFamily="34" charset="77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b="0" i="0" kern="1200" cap="none">
          <a:solidFill>
            <a:schemeClr val="tx1"/>
          </a:solidFill>
          <a:effectLst/>
          <a:latin typeface="Gill Sans MT" panose="020B0502020104020203" pitchFamily="34" charset="77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b="0" i="0" kern="1200" cap="none">
          <a:solidFill>
            <a:schemeClr val="tx1"/>
          </a:solidFill>
          <a:effectLst/>
          <a:latin typeface="Gill Sans MT" panose="020B0502020104020203" pitchFamily="34" charset="77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b="0" i="0" kern="1200" cap="none">
          <a:solidFill>
            <a:schemeClr val="tx1"/>
          </a:solidFill>
          <a:effectLst/>
          <a:latin typeface="Gill Sans MT" panose="020B0502020104020203" pitchFamily="34" charset="77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eg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e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jpeg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eg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eg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5" Type="http://schemas.openxmlformats.org/officeDocument/2006/relationships/image" Target="../media/image53.png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jpeg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3" Type="http://schemas.openxmlformats.org/officeDocument/2006/relationships/image" Target="../media/image2.png"/><Relationship Id="rId7" Type="http://schemas.openxmlformats.org/officeDocument/2006/relationships/image" Target="../media/image7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eg"/><Relationship Id="rId4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jpeg"/><Relationship Id="rId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jpeg"/><Relationship Id="rId4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1.jpe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6619C2-7DAD-4542-BA17-E2A580D291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91" t="175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545F67A4-7428-47F3-AE14-8CA43D976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4" name="Freeform 5">
            <a:extLst>
              <a:ext uri="{FF2B5EF4-FFF2-40B4-BE49-F238E27FC236}">
                <a16:creationId xmlns:a16="http://schemas.microsoft.com/office/drawing/2014/main" id="{F4A20210-FA90-4B6D-8D2E-1B90054E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latin typeface="Gill Sans MT" panose="020B0502020104020203" pitchFamily="34" charset="77"/>
            </a:endParaRPr>
          </a:p>
        </p:txBody>
      </p:sp>
      <p:sp>
        <p:nvSpPr>
          <p:cNvPr id="95" name="Freeform 14">
            <a:extLst>
              <a:ext uri="{FF2B5EF4-FFF2-40B4-BE49-F238E27FC236}">
                <a16:creationId xmlns:a16="http://schemas.microsoft.com/office/drawing/2014/main" id="{39213B44-68B7-47E7-B506-5C79FCF80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panose="020B0502020104020203" pitchFamily="34" charset="77"/>
            </a:endParaRPr>
          </a:p>
        </p:txBody>
      </p:sp>
      <p:grpSp>
        <p:nvGrpSpPr>
          <p:cNvPr id="96" name="Group 14">
            <a:extLst>
              <a:ext uri="{FF2B5EF4-FFF2-40B4-BE49-F238E27FC236}">
                <a16:creationId xmlns:a16="http://schemas.microsoft.com/office/drawing/2014/main" id="{39084D60-65A6-45F8-8C17-3529E43F1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4A2572-2BF1-4C8E-AF59-F3AD411D8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16">
              <a:extLst>
                <a:ext uri="{FF2B5EF4-FFF2-40B4-BE49-F238E27FC236}">
                  <a16:creationId xmlns:a16="http://schemas.microsoft.com/office/drawing/2014/main" id="{F5DF3485-B455-470C-8FA8-A1BDE087B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5E9DCD0-EE49-4CB4-89B6-C25F9861C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13CF62-C96C-44E9-8C28-E3F2C6E7C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06558F-07E9-4D78-A6F3-8BCFA9E73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2D8773-83C0-4D51-9E1F-046DA7DA0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880C3FB-3E2E-4054-A6D1-38176D6E2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505591A-6112-4B84-8E9E-923E43C4E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4884290-8E39-4425-BB4F-48D955C1F8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C383A3-6D77-41CE-8121-498BC3BA5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120A319-4A10-4542-B48C-5FB2714C4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B15B038-50ED-419D-B142-C96EE418B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BAFF2F4-75B2-4498-8559-BAE80D89B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56AE167-8087-4A4B-B41D-5658EEBA6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D353E8A-CBA6-44F9-9C00-D0AD27C96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A2C318A-A79F-4CAD-BA7A-51427BF9E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F2996E3-5E01-4F22-B23C-7CD0CF72C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60F6BC4-AB51-4DE7-B83C-E71FE4EC8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F65FC1C-93BF-4ACA-BF17-17372DD10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9F9913C-8CCE-4D56-9D2A-0C2D68667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0EDD18C-1AAD-48E5-AAAD-73F4B5643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2D7A5C4-18C8-43E9-A50A-F87A362C8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A0C484E-A224-4DB0-8C34-89BE54BD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9BB438E-A25F-4A7F-B209-8899B7CEC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F8BA6DC-B1E9-4F32-A5CC-8F61976B6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F6D95B2-1C8D-4156-AB05-523619B4F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88409AD-A77F-4304-9E8B-08A4891C7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62AD08A-B385-4D18-B948-8D53B3918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32A413E-FF1A-46B1-BF8B-3C1C408B3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CFF4E44-2BEB-4FAE-97C9-BC6E8296D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0486C0A-9B93-46B8-932F-876BE26CE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429BF5D-8D5B-4A48-89EE-8B779826E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DC996EE-5EB1-4943-A1E8-70810CBD6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2F833C8-E3CE-4399-B78B-9DD0EEA64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7C92DB2-78F1-4872-B9C7-C658A7886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F8A2FAA-05E1-448E-A606-FA9D67036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5AAB5D1-1672-4825-88A7-D93923475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2CAAFDB-2BA2-4D04-8B8B-1241D5EC0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C381B3C-0009-451B-BCB3-48F7810C1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A10544C-1EAD-47FB-A17E-52C622282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2540B37-D854-4525-93F8-410685438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450DFE8-D07F-435C-B5A2-47D126FD9F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C1A6513-2D5D-458C-B841-D5DD9844B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931CF18-850E-41CD-823E-D311BD5CC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4497A09-1B1C-4EB6-B728-6FC3A1C12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A60DE04-F3E8-437E-A2E4-A8A7BA01C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DBBA541-852C-4AE6-82E8-6BD13AFB4F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FC3362F-AD7E-45D7-BE85-7C8DD8134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CD83E0F-C8AF-4D52-94DB-CD949A2B1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0D5F865-890F-483F-B407-516CE6D22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E6A2505-E617-4419-AB05-10B779B5C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DFF0D66-52FC-4F64-B67F-72D9EFEED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CC72040-7945-4051-989C-2B728F6D50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68">
              <a:extLst>
                <a:ext uri="{FF2B5EF4-FFF2-40B4-BE49-F238E27FC236}">
                  <a16:creationId xmlns:a16="http://schemas.microsoft.com/office/drawing/2014/main" id="{96EB6302-2333-45D4-AE20-B0F6D45CC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ECC1105-D16E-411D-B4B7-80BF039BF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7D2F518-4540-44DE-BC62-7D598EC99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19566BC-880A-4113-A9C4-0017E5184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18E7D73-F4E4-4F5D-AFF9-EE491954A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D0988A2-3571-4C16-BDEF-58254F04E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550BAC8-41FE-4300-910B-EE7BBD7A0C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8CD175C-18A7-4589-8C46-A61FEF6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6BE3031-FD1C-443C-9889-243CEEAEDF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E37BF5D-3732-41F2-B9AF-A56C9214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77B6718-917A-4A01-BCF8-5C6E1217B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79">
              <a:extLst>
                <a:ext uri="{FF2B5EF4-FFF2-40B4-BE49-F238E27FC236}">
                  <a16:creationId xmlns:a16="http://schemas.microsoft.com/office/drawing/2014/main" id="{1C23AB5B-98FB-43F1-B590-BBA79814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6EEC146-226B-4C83-9C1B-DD5495DE1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C24D094-41EF-4CA2-9834-B04793FA1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82">
              <a:extLst>
                <a:ext uri="{FF2B5EF4-FFF2-40B4-BE49-F238E27FC236}">
                  <a16:creationId xmlns:a16="http://schemas.microsoft.com/office/drawing/2014/main" id="{8DA46AD8-674F-46C3-8A22-280F78F91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E9D757B-CD9D-447C-8780-79F2FF875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76B76E9-7342-43BC-B629-9180ABF57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F25F68A-2DCB-4183-86F1-3428326E5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A5FA913-066C-4504-A753-026056454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A6E50AC-CA1E-4DD3-B85F-1720C019E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224B2B1-DBD8-4BA8-8CEB-BFAC8A15D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DEFE1E7-69A3-47F5-B8B8-C0898281B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6F1F489-762E-4979-9EBC-50A62330B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27DF22C-20E6-4DED-B405-1B26C5218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36FD8D7-6E0F-468E-B8C4-F4E670711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DB3468-A5E0-1A4F-941B-32FDBEE865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6333" y="2032000"/>
            <a:ext cx="4513792" cy="281939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latin typeface="Gill Sans MT" panose="020B0502020104020203" pitchFamily="34" charset="77"/>
              </a:rPr>
              <a:t>Digital Video Broadcast Satellite </a:t>
            </a:r>
            <a:br>
              <a:rPr lang="en-US">
                <a:latin typeface="Gill Sans MT" panose="020B0502020104020203" pitchFamily="34" charset="77"/>
              </a:rPr>
            </a:br>
            <a:r>
              <a:rPr lang="en-US">
                <a:latin typeface="Gill Sans MT" panose="020B0502020104020203" pitchFamily="34" charset="77"/>
              </a:rPr>
              <a:t>(DVB-S/S2)</a:t>
            </a:r>
          </a:p>
        </p:txBody>
      </p:sp>
    </p:spTree>
    <p:extLst>
      <p:ext uri="{BB962C8B-B14F-4D97-AF65-F5344CB8AC3E}">
        <p14:creationId xmlns:p14="http://schemas.microsoft.com/office/powerpoint/2010/main" val="1308429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0E6AA-1596-314D-921D-AA41E217E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316182"/>
            <a:ext cx="5928755" cy="1343891"/>
          </a:xfrm>
        </p:spPr>
        <p:txBody>
          <a:bodyPr/>
          <a:lstStyle/>
          <a:p>
            <a:r>
              <a:rPr lang="en-AR">
                <a:latin typeface="Gill Sans MT" panose="020B0502020104020203" pitchFamily="34" charset="77"/>
              </a:rPr>
              <a:t>Invierte el SYNC BYTE de uno de cada ocho paquetes.</a:t>
            </a:r>
          </a:p>
          <a:p>
            <a:r>
              <a:rPr lang="en-AR">
                <a:latin typeface="Gill Sans MT" panose="020B0502020104020203" pitchFamily="34" charset="77"/>
              </a:rPr>
              <a:t>No se modifican los SYNC BYTES normales como invertidos por la PRBS.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9548925-B622-594B-B575-00B08B982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266700"/>
            <a:ext cx="6288809" cy="9313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latin typeface="Gill Sans MT" panose="020B0502020104020203" pitchFamily="34" charset="77"/>
              </a:rPr>
              <a:t>Energy Dispersal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907482-6CFD-4444-8865-EC26CCB5D2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966" t="34515" r="46648" b="33121"/>
          <a:stretch/>
        </p:blipFill>
        <p:spPr>
          <a:xfrm>
            <a:off x="7411869" y="923478"/>
            <a:ext cx="3815311" cy="486772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3D55986-DDC6-0749-B622-14CD60752E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" r="4615"/>
          <a:stretch/>
        </p:blipFill>
        <p:spPr bwMode="auto">
          <a:xfrm>
            <a:off x="1064469" y="2699956"/>
            <a:ext cx="5048869" cy="248840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1CF0B8B-7BE8-C441-83DF-B1A021DA2A29}"/>
              </a:ext>
            </a:extLst>
          </p:cNvPr>
          <p:cNvSpPr/>
          <p:nvPr/>
        </p:nvSpPr>
        <p:spPr>
          <a:xfrm>
            <a:off x="1099479" y="4766581"/>
            <a:ext cx="426177" cy="285074"/>
          </a:xfrm>
          <a:prstGeom prst="roundRect">
            <a:avLst/>
          </a:prstGeom>
          <a:solidFill>
            <a:srgbClr val="477BD1">
              <a:alpha val="4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>
              <a:latin typeface="Gill Sans MT" panose="020B0502020104020203" pitchFamily="34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07DF3F-0314-0149-A1DD-22B36D776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682" y="5406189"/>
            <a:ext cx="6866643" cy="111351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243917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0E6AA-1596-314D-921D-AA41E217E0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1316182"/>
                <a:ext cx="6618766" cy="324518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AR">
                    <a:latin typeface="Gill Sans MT" panose="020B0502020104020203" pitchFamily="34" charset="77"/>
                  </a:rPr>
                  <a:t>Utiliza Reed-Solomon FEC:</a:t>
                </a:r>
              </a:p>
              <a:p>
                <a:pPr lvl="1"/>
                <a:r>
                  <a:rPr lang="en-AR">
                    <a:latin typeface="Gill Sans MT" panose="020B0502020104020203" pitchFamily="34" charset="77"/>
                  </a:rPr>
                  <a:t>Código acortado: </a:t>
                </a:r>
                <a:r>
                  <a:rPr lang="es-ES"/>
                  <a:t>RS(255,239) </a:t>
                </a:r>
                <a:r>
                  <a:rPr lang="es-ES">
                    <a:sym typeface="Wingdings" pitchFamily="2" charset="2"/>
                  </a:rPr>
                  <a:t></a:t>
                </a:r>
                <a:r>
                  <a:rPr lang="es-ES"/>
                  <a:t> RS(204,188)</a:t>
                </a:r>
                <a:r>
                  <a:rPr lang="en-AR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A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A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15</m:t>
                        </m:r>
                      </m:sup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A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02</m:t>
                            </m:r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s-E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AR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A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A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A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A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+1 ó </m:t>
                    </m:r>
                    <m:sSub>
                      <m:sSubPr>
                        <m:ctrlPr>
                          <a:rPr lang="en-A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𝐻𝐸𝑋</m:t>
                        </m:r>
                      </m:sub>
                    </m:sSub>
                  </m:oMath>
                </a14:m>
                <a:endParaRPr lang="en-AR"/>
              </a:p>
              <a:p>
                <a:pPr lvl="1"/>
                <a:r>
                  <a:rPr lang="en-AR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A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)⋅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R"/>
                  <a:t> </a:t>
                </a:r>
              </a:p>
              <a:p>
                <a:pPr lvl="1"/>
                <a:r>
                  <a:rPr lang="en-US"/>
                  <a:t>d</a:t>
                </a:r>
                <a:r>
                  <a:rPr lang="en-AR" baseline="-25000"/>
                  <a:t>min</a:t>
                </a:r>
                <a:r>
                  <a:rPr lang="en-AR"/>
                  <a:t> = 16</a:t>
                </a:r>
              </a:p>
              <a:p>
                <a:pPr lvl="1"/>
                <a:r>
                  <a:rPr lang="en-AR"/>
                  <a:t>Implementado con shifteo y aritmética de módulo 2.</a:t>
                </a:r>
              </a:p>
              <a:p>
                <a:r>
                  <a:rPr lang="en-AR"/>
                  <a:t>Agrega 16 bytes al paquete ts.</a:t>
                </a:r>
              </a:p>
              <a:p>
                <a:r>
                  <a:rPr lang="en-AR"/>
                  <a:t>Permite detectar hasta 16 errores en un paquete y corregir 8.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0E6AA-1596-314D-921D-AA41E217E0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1316182"/>
                <a:ext cx="6618766" cy="3245185"/>
              </a:xfrm>
              <a:blipFill>
                <a:blip r:embed="rId2"/>
                <a:stretch>
                  <a:fillRect l="-766" t="-778" b="-1946"/>
                </a:stretch>
              </a:blipFill>
            </p:spPr>
            <p:txBody>
              <a:bodyPr/>
              <a:lstStyle/>
              <a:p>
                <a:r>
                  <a:rPr lang="en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D9548925-B622-594B-B575-00B08B982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266700"/>
            <a:ext cx="6288809" cy="9313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latin typeface="Gill Sans MT" panose="020B0502020104020203" pitchFamily="34" charset="77"/>
              </a:rPr>
              <a:t>Outer Coder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907482-6CFD-4444-8865-EC26CCB5D2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99" t="35326" r="39577" b="33411"/>
          <a:stretch/>
        </p:blipFill>
        <p:spPr>
          <a:xfrm>
            <a:off x="8201707" y="574315"/>
            <a:ext cx="2856154" cy="587498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72443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0E6AA-1596-314D-921D-AA41E217E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316183"/>
            <a:ext cx="6618766" cy="1177636"/>
          </a:xfrm>
        </p:spPr>
        <p:txBody>
          <a:bodyPr>
            <a:normAutofit/>
          </a:bodyPr>
          <a:lstStyle/>
          <a:p>
            <a:r>
              <a:rPr lang="en-AR"/>
              <a:t>Prot</a:t>
            </a:r>
            <a:r>
              <a:rPr lang="en-US" err="1"/>
              <a:t>ege</a:t>
            </a:r>
            <a:r>
              <a:rPr lang="en-US"/>
              <a:t> la </a:t>
            </a:r>
            <a:r>
              <a:rPr lang="en-US" err="1"/>
              <a:t>señal</a:t>
            </a:r>
            <a:r>
              <a:rPr lang="en-US"/>
              <a:t> de </a:t>
            </a:r>
            <a:r>
              <a:rPr lang="en-US" err="1"/>
              <a:t>errores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ráfaga</a:t>
            </a:r>
            <a:r>
              <a:rPr lang="en-US"/>
              <a:t> </a:t>
            </a:r>
            <a:r>
              <a:rPr lang="en-US" err="1"/>
              <a:t>desordenando</a:t>
            </a:r>
            <a:r>
              <a:rPr lang="en-US"/>
              <a:t> los bytes de los </a:t>
            </a:r>
            <a:r>
              <a:rPr lang="en-US" err="1"/>
              <a:t>paquetes</a:t>
            </a:r>
            <a:r>
              <a:rPr lang="en-US"/>
              <a:t> a </a:t>
            </a:r>
            <a:r>
              <a:rPr lang="en-US" err="1"/>
              <a:t>transmitir</a:t>
            </a:r>
            <a:r>
              <a:rPr lang="en-US"/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9548925-B622-594B-B575-00B08B982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266700"/>
            <a:ext cx="7384267" cy="9313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/>
              <a:t>Convolutional </a:t>
            </a:r>
            <a:r>
              <a:rPr lang="en-US" sz="4000" err="1"/>
              <a:t>Interleaver</a:t>
            </a:r>
            <a:endParaRPr lang="en-US" sz="4000">
              <a:latin typeface="Gill Sans MT" panose="020B0502020104020203" pitchFamily="34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907482-6CFD-4444-8865-EC26CCB5D2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418" t="35313" r="32139" b="33575"/>
          <a:stretch/>
        </p:blipFill>
        <p:spPr>
          <a:xfrm>
            <a:off x="8063345" y="266700"/>
            <a:ext cx="2934507" cy="620670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64E2D6-27CC-FC44-91F4-D96E247C0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2644518"/>
            <a:ext cx="7161597" cy="323916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713837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0E6AA-1596-314D-921D-AA41E217E0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1316182"/>
                <a:ext cx="3442853" cy="5104023"/>
              </a:xfrm>
            </p:spPr>
            <p:txBody>
              <a:bodyPr>
                <a:normAutofit/>
              </a:bodyPr>
              <a:lstStyle/>
              <a:p>
                <a:r>
                  <a:rPr lang="en-US"/>
                  <a:t>El </a:t>
                </a:r>
                <a:r>
                  <a:rPr lang="en-US" err="1"/>
                  <a:t>entrelazador</a:t>
                </a:r>
                <a:r>
                  <a:rPr lang="en-US"/>
                  <a:t> </a:t>
                </a:r>
                <a:r>
                  <a:rPr lang="en-US" err="1"/>
                  <a:t>cuenta</a:t>
                </a:r>
                <a:r>
                  <a:rPr lang="en-US"/>
                  <a:t> con “n” </a:t>
                </a:r>
                <a:r>
                  <a:rPr lang="en-US" err="1"/>
                  <a:t>ramas</a:t>
                </a:r>
                <a:endParaRPr lang="en-US"/>
              </a:p>
              <a:p>
                <a:r>
                  <a:rPr lang="en-US" err="1"/>
                  <a:t>Cada</a:t>
                </a:r>
                <a:r>
                  <a:rPr lang="en-US"/>
                  <a:t> </a:t>
                </a:r>
                <a:r>
                  <a:rPr lang="en-US" err="1"/>
                  <a:t>rama</a:t>
                </a:r>
                <a:r>
                  <a:rPr lang="en-US"/>
                  <a:t>  “</a:t>
                </a:r>
                <a:r>
                  <a:rPr lang="en-US" err="1"/>
                  <a:t>i</a:t>
                </a:r>
                <a:r>
                  <a:rPr lang="en-US"/>
                  <a:t>” </a:t>
                </a:r>
                <a:r>
                  <a:rPr lang="en-US" err="1"/>
                  <a:t>retiene</a:t>
                </a:r>
                <a:r>
                  <a:rPr lang="en-US"/>
                  <a:t> “</a:t>
                </a:r>
                <a:r>
                  <a:rPr lang="en-US" err="1"/>
                  <a:t>i</a:t>
                </a:r>
                <a:r>
                  <a:rPr lang="en-US"/>
                  <a:t>” </a:t>
                </a:r>
                <a:r>
                  <a:rPr lang="en-US" err="1"/>
                  <a:t>muestras</a:t>
                </a:r>
                <a:r>
                  <a:rPr lang="en-US"/>
                  <a:t> de bytes antes de pasar por el </a:t>
                </a:r>
                <a:r>
                  <a:rPr lang="en-US" err="1"/>
                  <a:t>conmutador</a:t>
                </a:r>
                <a:r>
                  <a:rPr lang="en-US"/>
                  <a:t>.</a:t>
                </a:r>
              </a:p>
              <a:p>
                <a:r>
                  <a:rPr lang="en-US"/>
                  <a:t>El </a:t>
                </a:r>
                <a:r>
                  <a:rPr lang="en-US" err="1"/>
                  <a:t>desentrelazador</a:t>
                </a:r>
                <a:r>
                  <a:rPr lang="en-US"/>
                  <a:t> debe </a:t>
                </a:r>
                <a:r>
                  <a:rPr lang="en-US" err="1"/>
                  <a:t>tener</a:t>
                </a:r>
                <a:r>
                  <a:rPr lang="en-US"/>
                  <a:t> </a:t>
                </a:r>
                <a:r>
                  <a:rPr lang="en-US" err="1"/>
                  <a:t>también</a:t>
                </a:r>
                <a:r>
                  <a:rPr lang="en-US"/>
                  <a:t> el un </a:t>
                </a:r>
                <a:r>
                  <a:rPr lang="en-US" err="1"/>
                  <a:t>retenedor</a:t>
                </a:r>
                <a:r>
                  <a:rPr lang="en-US"/>
                  <a:t> </a:t>
                </a:r>
              </a:p>
              <a:p>
                <a:r>
                  <a:rPr lang="en-US"/>
                  <a:t>La </a:t>
                </a:r>
                <a:r>
                  <a:rPr lang="en-US" err="1"/>
                  <a:t>cantidad</a:t>
                </a:r>
                <a:r>
                  <a:rPr lang="en-US"/>
                  <a:t> de </a:t>
                </a:r>
                <a:r>
                  <a:rPr lang="en-US" err="1"/>
                  <a:t>muestras</a:t>
                </a:r>
                <a:r>
                  <a:rPr lang="en-US"/>
                  <a:t> que debe </a:t>
                </a:r>
                <a:r>
                  <a:rPr lang="en-US" err="1"/>
                  <a:t>retener</a:t>
                </a:r>
                <a:r>
                  <a:rPr lang="en-US"/>
                  <a:t> </a:t>
                </a:r>
                <a:r>
                  <a:rPr lang="en-US" err="1"/>
                  <a:t>cada</a:t>
                </a:r>
                <a:r>
                  <a:rPr lang="en-US"/>
                  <a:t> </a:t>
                </a:r>
                <a:r>
                  <a:rPr lang="en-US" err="1"/>
                  <a:t>rama</a:t>
                </a:r>
                <a:r>
                  <a:rPr lang="en-US"/>
                  <a:t> ”</a:t>
                </a:r>
                <a:r>
                  <a:rPr lang="en-US" err="1"/>
                  <a:t>i</a:t>
                </a:r>
                <a:r>
                  <a:rPr lang="en-US"/>
                  <a:t>” </a:t>
                </a:r>
                <a:r>
                  <a:rPr lang="en-US" err="1"/>
                  <a:t>en</a:t>
                </a:r>
                <a:r>
                  <a:rPr lang="en-US"/>
                  <a:t> el </a:t>
                </a:r>
                <a:r>
                  <a:rPr lang="en-US" err="1"/>
                  <a:t>desentrelazador</a:t>
                </a:r>
                <a:r>
                  <a:rPr lang="en-US"/>
                  <a:t> 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0E6AA-1596-314D-921D-AA41E217E0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1316182"/>
                <a:ext cx="3442853" cy="5104023"/>
              </a:xfrm>
              <a:blipFill>
                <a:blip r:embed="rId2"/>
                <a:stretch>
                  <a:fillRect l="-1476"/>
                </a:stretch>
              </a:blipFill>
            </p:spPr>
            <p:txBody>
              <a:bodyPr/>
              <a:lstStyle/>
              <a:p>
                <a:r>
                  <a:rPr lang="en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D9548925-B622-594B-B575-00B08B982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266700"/>
            <a:ext cx="7384267" cy="9313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/>
              <a:t>Convolutional </a:t>
            </a:r>
            <a:r>
              <a:rPr lang="en-US" sz="4000" err="1"/>
              <a:t>Interleaver</a:t>
            </a:r>
            <a:endParaRPr lang="en-US" sz="4000">
              <a:latin typeface="Gill Sans MT" panose="020B0502020104020203" pitchFamily="34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907482-6CFD-4444-8865-EC26CCB5D2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418" t="35313" r="32139" b="33575"/>
          <a:stretch/>
        </p:blipFill>
        <p:spPr>
          <a:xfrm>
            <a:off x="8063345" y="266700"/>
            <a:ext cx="2934507" cy="620670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F96CCDE-46B9-1342-A87E-9675FDA15A5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954" y="1369378"/>
            <a:ext cx="3376091" cy="51040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526983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0E6AA-1596-314D-921D-AA41E217E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316183"/>
            <a:ext cx="6584430" cy="1777891"/>
          </a:xfrm>
        </p:spPr>
        <p:txBody>
          <a:bodyPr>
            <a:normAutofit/>
          </a:bodyPr>
          <a:lstStyle/>
          <a:p>
            <a:r>
              <a:rPr lang="en-US" err="1"/>
              <a:t>Especificamente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DVB-S, se </a:t>
            </a:r>
            <a:r>
              <a:rPr lang="en-US" err="1"/>
              <a:t>utilizan</a:t>
            </a:r>
            <a:r>
              <a:rPr lang="en-US"/>
              <a:t> 12 </a:t>
            </a:r>
            <a:r>
              <a:rPr lang="en-US" err="1"/>
              <a:t>ramas</a:t>
            </a:r>
            <a:r>
              <a:rPr lang="en-US"/>
              <a:t> con buffers que son </a:t>
            </a:r>
            <a:r>
              <a:rPr lang="en-US" err="1"/>
              <a:t>múltiplos</a:t>
            </a:r>
            <a:r>
              <a:rPr lang="en-US"/>
              <a:t> de 1 byte.</a:t>
            </a:r>
          </a:p>
          <a:p>
            <a:r>
              <a:rPr lang="en-US" err="1"/>
              <a:t>Todos</a:t>
            </a:r>
            <a:r>
              <a:rPr lang="en-US"/>
              <a:t> los SYNC BYTES </a:t>
            </a:r>
            <a:r>
              <a:rPr lang="en-US" err="1"/>
              <a:t>viajan</a:t>
            </a:r>
            <a:r>
              <a:rPr lang="en-US"/>
              <a:t> por la primer </a:t>
            </a:r>
            <a:r>
              <a:rPr lang="en-US" err="1"/>
              <a:t>rama</a:t>
            </a:r>
            <a:r>
              <a:rPr lang="en-US"/>
              <a:t>.</a:t>
            </a:r>
          </a:p>
          <a:p>
            <a:r>
              <a:rPr lang="en-US" err="1"/>
              <a:t>Esto</a:t>
            </a:r>
            <a:r>
              <a:rPr lang="en-US"/>
              <a:t> genera un </a:t>
            </a:r>
            <a:r>
              <a:rPr lang="en-US" err="1"/>
              <a:t>retardo</a:t>
            </a:r>
            <a:r>
              <a:rPr lang="en-US"/>
              <a:t> </a:t>
            </a:r>
            <a:r>
              <a:rPr lang="en-US" err="1"/>
              <a:t>extremo</a:t>
            </a:r>
            <a:r>
              <a:rPr lang="en-US"/>
              <a:t> a </a:t>
            </a:r>
            <a:r>
              <a:rPr lang="en-US" err="1"/>
              <a:t>extremo</a:t>
            </a:r>
            <a:r>
              <a:rPr lang="en-US"/>
              <a:t> de </a:t>
            </a:r>
            <a:r>
              <a:rPr lang="es-ES"/>
              <a:t>N•J•(N-1) = 2244 bytes</a:t>
            </a:r>
            <a:r>
              <a:rPr lang="en-AR"/>
              <a:t>. N = 12, J =17.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9548925-B622-594B-B575-00B08B982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266700"/>
            <a:ext cx="7384267" cy="93134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/>
              <a:t>Convolutional </a:t>
            </a:r>
            <a:r>
              <a:rPr lang="en-US" sz="4000" err="1"/>
              <a:t>Interleaver</a:t>
            </a:r>
            <a:endParaRPr lang="en-US" sz="4000">
              <a:latin typeface="Gill Sans MT" panose="020B0502020104020203" pitchFamily="34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907482-6CFD-4444-8865-EC26CCB5D2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418" t="35313" r="32139" b="33575"/>
          <a:stretch/>
        </p:blipFill>
        <p:spPr>
          <a:xfrm>
            <a:off x="8063345" y="266700"/>
            <a:ext cx="2934507" cy="620670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B9A2B2-B1CA-2A4D-B53C-DEB1D5822B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30" t="39604" r="8773" b="24188"/>
          <a:stretch/>
        </p:blipFill>
        <p:spPr>
          <a:xfrm>
            <a:off x="276837" y="3330429"/>
            <a:ext cx="7384267" cy="248314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206589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0E6AA-1596-314D-921D-AA41E217E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82" y="1326816"/>
            <a:ext cx="6618766" cy="1618404"/>
          </a:xfrm>
        </p:spPr>
        <p:txBody>
          <a:bodyPr>
            <a:normAutofit/>
          </a:bodyPr>
          <a:lstStyle/>
          <a:p>
            <a:r>
              <a:rPr lang="en-AR"/>
              <a:t>Utiliza registros de shifteo de seis niveles con compuertas XOR.</a:t>
            </a:r>
          </a:p>
          <a:p>
            <a:r>
              <a:rPr lang="en-AR"/>
              <a:t>La tasa de código es de 0,5.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9548925-B622-594B-B575-00B08B982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266700"/>
            <a:ext cx="6288809" cy="9313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latin typeface="Gill Sans MT" panose="020B0502020104020203" pitchFamily="34" charset="77"/>
              </a:rPr>
              <a:t>Inner Coder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907482-6CFD-4444-8865-EC26CCB5D2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926" t="35424" r="24592" b="33313"/>
          <a:stretch/>
        </p:blipFill>
        <p:spPr>
          <a:xfrm>
            <a:off x="8208334" y="399908"/>
            <a:ext cx="2870791" cy="605818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292CD1C8-4429-0249-A8B0-13A81A8187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66" y="2945220"/>
            <a:ext cx="7171454" cy="316812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AF44650-D357-C34E-88CE-8537E9F2BA8C}"/>
              </a:ext>
            </a:extLst>
          </p:cNvPr>
          <p:cNvSpPr/>
          <p:nvPr/>
        </p:nvSpPr>
        <p:spPr>
          <a:xfrm>
            <a:off x="6307132" y="3143925"/>
            <a:ext cx="986803" cy="2246781"/>
          </a:xfrm>
          <a:prstGeom prst="roundRect">
            <a:avLst/>
          </a:prstGeom>
          <a:solidFill>
            <a:srgbClr val="477BD1">
              <a:alpha val="4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950261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0E6AA-1596-314D-921D-AA41E217E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82" y="1326816"/>
            <a:ext cx="6618766" cy="1618404"/>
          </a:xfrm>
        </p:spPr>
        <p:txBody>
          <a:bodyPr>
            <a:normAutofit lnSpcReduction="10000"/>
          </a:bodyPr>
          <a:lstStyle/>
          <a:p>
            <a:r>
              <a:rPr lang="en-AR"/>
              <a:t>Permite variar la tasa de código del codificador convolucional.</a:t>
            </a:r>
          </a:p>
          <a:p>
            <a:r>
              <a:rPr lang="en-AR"/>
              <a:t>Se realiza un compromiso entre velocidad de transmisión y protección frente a errores.</a:t>
            </a:r>
          </a:p>
          <a:p>
            <a:r>
              <a:rPr lang="en-AR"/>
              <a:t>Se omite bits estratégicamente que serán reconstruidos por el decodificador Viterbi en el receptor.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9548925-B622-594B-B575-00B08B982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266700"/>
            <a:ext cx="6288809" cy="9313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Puncturing Block</a:t>
            </a:r>
            <a:endParaRPr lang="en-US" sz="4000">
              <a:latin typeface="Gill Sans MT" panose="020B0502020104020203" pitchFamily="34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907482-6CFD-4444-8865-EC26CCB5D2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926" t="35424" r="24592" b="33313"/>
          <a:stretch/>
        </p:blipFill>
        <p:spPr>
          <a:xfrm>
            <a:off x="8208334" y="399908"/>
            <a:ext cx="2870791" cy="605818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292CD1C8-4429-0249-A8B0-13A81A8187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15" r="6658"/>
          <a:stretch/>
        </p:blipFill>
        <p:spPr>
          <a:xfrm>
            <a:off x="5146158" y="3179136"/>
            <a:ext cx="2583711" cy="316812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 descr="A picture containing text, crossword puzzle&#10;&#10;Description automatically generated">
            <a:extLst>
              <a:ext uri="{FF2B5EF4-FFF2-40B4-BE49-F238E27FC236}">
                <a16:creationId xmlns:a16="http://schemas.microsoft.com/office/drawing/2014/main" id="{5DE51886-740F-8D46-8140-5D5E8D2120F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82" y="3179135"/>
            <a:ext cx="4196611" cy="316812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155537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0E6AA-1596-314D-921D-AA41E217E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82" y="1326816"/>
            <a:ext cx="7152462" cy="1618404"/>
          </a:xfrm>
        </p:spPr>
        <p:txBody>
          <a:bodyPr>
            <a:normAutofit/>
          </a:bodyPr>
          <a:lstStyle/>
          <a:p>
            <a:r>
              <a:rPr lang="en-AR"/>
              <a:t>Mapea la información recibida a modulación QPSK no diferencial con codificación Gray.</a:t>
            </a:r>
          </a:p>
          <a:p>
            <a:r>
              <a:rPr lang="en-AR"/>
              <a:t>Utiliza código Gray en el mapeo, que permite reducir el error de bit por cada error de símbolo.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9548925-B622-594B-B575-00B08B982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266700"/>
            <a:ext cx="6288809" cy="9313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latin typeface="Gill Sans MT" panose="020B0502020104020203" pitchFamily="34" charset="77"/>
              </a:rPr>
              <a:t>Baseband Shaping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907482-6CFD-4444-8865-EC26CCB5D2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337" t="35058" r="15054" b="33247"/>
          <a:stretch/>
        </p:blipFill>
        <p:spPr>
          <a:xfrm>
            <a:off x="8123275" y="737525"/>
            <a:ext cx="3597643" cy="554563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47F48FA-9189-BB46-A7DF-3D464FE243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04" t="19136" r="22083" b="28000"/>
          <a:stretch/>
        </p:blipFill>
        <p:spPr>
          <a:xfrm>
            <a:off x="1139483" y="2945220"/>
            <a:ext cx="5790173" cy="33379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622027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0E6AA-1596-314D-921D-AA41E217E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82" y="1326816"/>
            <a:ext cx="7152462" cy="1618404"/>
          </a:xfrm>
        </p:spPr>
        <p:txBody>
          <a:bodyPr>
            <a:normAutofit/>
          </a:bodyPr>
          <a:lstStyle/>
          <a:p>
            <a:r>
              <a:rPr lang="en-AR"/>
              <a:t>La señal luego pasa por un </a:t>
            </a:r>
            <a:r>
              <a:rPr lang="en-AR" b="1"/>
              <a:t>filtro RRC </a:t>
            </a:r>
            <a:r>
              <a:rPr lang="en-AR"/>
              <a:t>con factor de roll-off 0,35.</a:t>
            </a:r>
          </a:p>
          <a:p>
            <a:r>
              <a:rPr lang="en-AR"/>
              <a:t>Esto permite reducir el ISI en el receptor. Cuando se muestrea el valor de la señal, los valores anteriores no la influencian en gran medida.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9548925-B622-594B-B575-00B08B982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266700"/>
            <a:ext cx="6288809" cy="9313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latin typeface="Gill Sans MT" panose="020B0502020104020203" pitchFamily="34" charset="77"/>
              </a:rPr>
              <a:t>Baseband Shaping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907482-6CFD-4444-8865-EC26CCB5D2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337" t="35058" r="15054" b="33247"/>
          <a:stretch/>
        </p:blipFill>
        <p:spPr>
          <a:xfrm>
            <a:off x="8123275" y="737525"/>
            <a:ext cx="3597643" cy="554563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A627B48-EDE7-144E-A7A6-40D70ABC4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50" y="2945220"/>
            <a:ext cx="6373325" cy="333520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915853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0E6AA-1596-314D-921D-AA41E217E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82" y="1326816"/>
            <a:ext cx="7152462" cy="1618404"/>
          </a:xfrm>
        </p:spPr>
        <p:txBody>
          <a:bodyPr>
            <a:normAutofit/>
          </a:bodyPr>
          <a:lstStyle/>
          <a:p>
            <a:r>
              <a:rPr lang="en-AR"/>
              <a:t>En el receptor, la señal también pasa por un </a:t>
            </a:r>
            <a:r>
              <a:rPr lang="en-AR" b="1"/>
              <a:t>filtro RRC </a:t>
            </a:r>
            <a:r>
              <a:rPr lang="en-AR"/>
              <a:t>con factor de roll-off 0,35.</a:t>
            </a:r>
          </a:p>
          <a:p>
            <a:r>
              <a:rPr lang="en-AR"/>
              <a:t>El filtro resultante es un filtro de coseno elevado.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9548925-B622-594B-B575-00B08B982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266700"/>
            <a:ext cx="6288809" cy="9313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latin typeface="Gill Sans MT" panose="020B0502020104020203" pitchFamily="34" charset="77"/>
              </a:rPr>
              <a:t>Baseband Shaping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907482-6CFD-4444-8865-EC26CCB5D2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337" t="35058" r="15054" b="33247"/>
          <a:stretch/>
        </p:blipFill>
        <p:spPr>
          <a:xfrm>
            <a:off x="8123275" y="737525"/>
            <a:ext cx="3597643" cy="554563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C67B4AB2-39EB-CE45-BEC8-BD7216084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73995"/>
            <a:ext cx="3597643" cy="193092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4AA08990-4982-B545-BE24-F15EFF886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948" y="3912781"/>
            <a:ext cx="3597644" cy="193092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249673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0">
            <a:extLst>
              <a:ext uri="{FF2B5EF4-FFF2-40B4-BE49-F238E27FC236}">
                <a16:creationId xmlns:a16="http://schemas.microsoft.com/office/drawing/2014/main" id="{DF6A9299-1D12-47E2-9DD4-03342553C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8" name="Rectangle 12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panose="020B0502020104020203" pitchFamily="34" charset="77"/>
            </a:endParaRPr>
          </a:p>
        </p:txBody>
      </p:sp>
      <p:pic>
        <p:nvPicPr>
          <p:cNvPr id="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C1B6C96-41C2-5141-A963-4BFA930E348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4">
            <a:alphaModFix amt="20000"/>
          </a:blip>
          <a:srcRect b="816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Picture 14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A28C4DC-93AB-124B-B7B0-2CEEE66FDF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1" y="609600"/>
            <a:ext cx="10131425" cy="14562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>
                <a:latin typeface="Gill Sans MT" panose="020B0502020104020203" pitchFamily="34" charset="77"/>
              </a:rPr>
              <a:t>Sistema </a:t>
            </a:r>
            <a:r>
              <a:rPr lang="en-US" sz="3600" err="1">
                <a:latin typeface="Gill Sans MT" panose="020B0502020104020203" pitchFamily="34" charset="77"/>
              </a:rPr>
              <a:t>satelital</a:t>
            </a:r>
            <a:endParaRPr lang="en-US" sz="360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434674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>
        <p15:prstTrans prst="curtains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0E6AA-1596-314D-921D-AA41E217E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82" y="1326816"/>
            <a:ext cx="7152462" cy="1260738"/>
          </a:xfrm>
        </p:spPr>
        <p:txBody>
          <a:bodyPr>
            <a:normAutofit/>
          </a:bodyPr>
          <a:lstStyle/>
          <a:p>
            <a:r>
              <a:rPr lang="en-US"/>
              <a:t>C</a:t>
            </a:r>
            <a:r>
              <a:rPr lang="en-AR"/>
              <a:t>on la autocorrelación se puede ver que el efecto de las muestras anteriores es nulo. En la realidad influyen de una manera muy pequeña.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9548925-B622-594B-B575-00B08B982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266700"/>
            <a:ext cx="6288809" cy="9313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latin typeface="Gill Sans MT" panose="020B0502020104020203" pitchFamily="34" charset="77"/>
              </a:rPr>
              <a:t>Baseband Shaping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907482-6CFD-4444-8865-EC26CCB5D2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337" t="35058" r="15054" b="33247"/>
          <a:stretch/>
        </p:blipFill>
        <p:spPr>
          <a:xfrm>
            <a:off x="8123275" y="737525"/>
            <a:ext cx="3597643" cy="554563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6586FAEE-1DEC-5445-8CDC-F682F7E23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88" y="2587554"/>
            <a:ext cx="6648450" cy="369560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391195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9548925-B622-594B-B575-00B08B982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266700"/>
            <a:ext cx="6288809" cy="9313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latin typeface="Gill Sans MT" panose="020B0502020104020203" pitchFamily="34" charset="77"/>
              </a:rPr>
              <a:t>QPSK Modulator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907482-6CFD-4444-8865-EC26CCB5D2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129" t="35180" r="5262" b="33125"/>
          <a:stretch/>
        </p:blipFill>
        <p:spPr>
          <a:xfrm>
            <a:off x="8272130" y="770911"/>
            <a:ext cx="3448788" cy="531617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5E6B35E3-045D-154B-A697-F01895EF7B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81"/>
          <a:stretch/>
        </p:blipFill>
        <p:spPr>
          <a:xfrm>
            <a:off x="534392" y="1481032"/>
            <a:ext cx="7138832" cy="46060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899941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" name="Picture 11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B27173-B213-484F-ABD9-2C4882748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33" y="4538133"/>
            <a:ext cx="10127192" cy="9313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err="1">
                <a:latin typeface="Gill Sans MT" panose="020B0502020104020203" pitchFamily="34" charset="77"/>
              </a:rPr>
              <a:t>Modulador</a:t>
            </a:r>
            <a:endParaRPr lang="en-US" sz="4000">
              <a:latin typeface="Gill Sans MT" panose="020B0502020104020203" pitchFamily="34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BD1F79-7BD9-5749-9329-F9361BFB0B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" r="1178" b="879"/>
          <a:stretch/>
        </p:blipFill>
        <p:spPr>
          <a:xfrm>
            <a:off x="1115122" y="645517"/>
            <a:ext cx="9913434" cy="370531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44702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" name="Picture 11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B27173-B213-484F-ABD9-2C4882748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33" y="4538133"/>
            <a:ext cx="10127192" cy="9313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/>
              <a:t>Receptor</a:t>
            </a:r>
            <a:endParaRPr lang="en-US" sz="4000">
              <a:latin typeface="Gill Sans MT" panose="020B0502020104020203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5F0EBB-33A4-1046-B659-3A1C02BAE9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13" t="46458" r="8941" b="15833"/>
          <a:stretch/>
        </p:blipFill>
        <p:spPr>
          <a:xfrm>
            <a:off x="1032933" y="866031"/>
            <a:ext cx="9910800" cy="353120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5173696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0E6AA-1596-314D-921D-AA41E217E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82" y="1326815"/>
            <a:ext cx="7152462" cy="4322927"/>
          </a:xfrm>
        </p:spPr>
        <p:txBody>
          <a:bodyPr>
            <a:normAutofit/>
          </a:bodyPr>
          <a:lstStyle/>
          <a:p>
            <a:r>
              <a:rPr lang="en-US"/>
              <a:t>Se </a:t>
            </a:r>
            <a:r>
              <a:rPr lang="en-US" err="1"/>
              <a:t>reinsertan</a:t>
            </a:r>
            <a:r>
              <a:rPr lang="en-US"/>
              <a:t> los bits que </a:t>
            </a:r>
            <a:r>
              <a:rPr lang="en-US" err="1"/>
              <a:t>fueron</a:t>
            </a:r>
            <a:r>
              <a:rPr lang="en-US"/>
              <a:t> </a:t>
            </a:r>
            <a:r>
              <a:rPr lang="en-US" err="1"/>
              <a:t>omitidos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el </a:t>
            </a:r>
            <a:r>
              <a:rPr lang="en-US" err="1"/>
              <a:t>transmisor</a:t>
            </a:r>
            <a:r>
              <a:rPr lang="en-US"/>
              <a:t> </a:t>
            </a:r>
            <a:r>
              <a:rPr lang="en-US" err="1"/>
              <a:t>como</a:t>
            </a:r>
            <a:r>
              <a:rPr lang="en-US"/>
              <a:t> “don’t care bits” para que el </a:t>
            </a:r>
            <a:r>
              <a:rPr lang="en-US" err="1"/>
              <a:t>decodificador</a:t>
            </a:r>
            <a:r>
              <a:rPr lang="en-US"/>
              <a:t> Viterbi los </a:t>
            </a:r>
            <a:r>
              <a:rPr lang="en-US" err="1"/>
              <a:t>considere</a:t>
            </a:r>
            <a:r>
              <a:rPr lang="en-US"/>
              <a:t> </a:t>
            </a:r>
            <a:r>
              <a:rPr lang="en-US" err="1"/>
              <a:t>como</a:t>
            </a:r>
            <a:r>
              <a:rPr lang="en-US"/>
              <a:t> </a:t>
            </a:r>
            <a:r>
              <a:rPr lang="en-US" err="1"/>
              <a:t>errores</a:t>
            </a:r>
            <a:r>
              <a:rPr lang="en-US"/>
              <a:t> y </a:t>
            </a:r>
            <a:r>
              <a:rPr lang="en-US" err="1"/>
              <a:t>corrija</a:t>
            </a:r>
            <a:r>
              <a:rPr lang="en-US"/>
              <a:t>.</a:t>
            </a:r>
          </a:p>
          <a:p>
            <a:r>
              <a:rPr lang="en-US" err="1"/>
              <a:t>Utiliza</a:t>
            </a:r>
            <a:r>
              <a:rPr lang="en-US"/>
              <a:t> los </a:t>
            </a:r>
            <a:r>
              <a:rPr lang="en-US" err="1"/>
              <a:t>valores</a:t>
            </a:r>
            <a:r>
              <a:rPr lang="en-US"/>
              <a:t> </a:t>
            </a:r>
            <a:r>
              <a:rPr lang="en-US" err="1"/>
              <a:t>anteriores</a:t>
            </a:r>
            <a:r>
              <a:rPr lang="en-US"/>
              <a:t> de la </a:t>
            </a:r>
            <a:r>
              <a:rPr lang="en-US" err="1"/>
              <a:t>señal</a:t>
            </a:r>
            <a:r>
              <a:rPr lang="en-US"/>
              <a:t> para determiner </a:t>
            </a:r>
            <a:r>
              <a:rPr lang="en-US" err="1"/>
              <a:t>si</a:t>
            </a:r>
            <a:r>
              <a:rPr lang="en-US"/>
              <a:t> </a:t>
            </a:r>
            <a:r>
              <a:rPr lang="en-US" err="1"/>
              <a:t>hubo</a:t>
            </a:r>
            <a:r>
              <a:rPr lang="en-US"/>
              <a:t> un error.</a:t>
            </a:r>
          </a:p>
          <a:p>
            <a:endParaRPr lang="en-US"/>
          </a:p>
          <a:p>
            <a:endParaRPr lang="en-A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9548925-B622-594B-B575-00B08B982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266700"/>
            <a:ext cx="6288809" cy="9313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latin typeface="Gill Sans MT" panose="020B0502020104020203" pitchFamily="34" charset="77"/>
              </a:rPr>
              <a:t>Viterbi Decoder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C0F982-5E20-EE47-8ADF-808E180D3E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18" t="51379" r="48702" b="31665"/>
          <a:stretch/>
        </p:blipFill>
        <p:spPr>
          <a:xfrm>
            <a:off x="8358187" y="863230"/>
            <a:ext cx="2971800" cy="47865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261846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0E6AA-1596-314D-921D-AA41E217E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82" y="1326815"/>
            <a:ext cx="7152462" cy="4244646"/>
          </a:xfrm>
        </p:spPr>
        <p:txBody>
          <a:bodyPr anchor="ctr">
            <a:normAutofit/>
          </a:bodyPr>
          <a:lstStyle/>
          <a:p>
            <a:r>
              <a:rPr lang="en-US"/>
              <a:t>Una </a:t>
            </a:r>
            <a:r>
              <a:rPr lang="en-US" err="1"/>
              <a:t>vez</a:t>
            </a:r>
            <a:r>
              <a:rPr lang="en-US"/>
              <a:t> </a:t>
            </a:r>
            <a:r>
              <a:rPr lang="en-US" err="1"/>
              <a:t>recuperada</a:t>
            </a:r>
            <a:r>
              <a:rPr lang="en-US"/>
              <a:t> la </a:t>
            </a:r>
            <a:r>
              <a:rPr lang="en-US" err="1"/>
              <a:t>señal</a:t>
            </a:r>
            <a:r>
              <a:rPr lang="en-US"/>
              <a:t>, se </a:t>
            </a:r>
            <a:r>
              <a:rPr lang="en-US" err="1"/>
              <a:t>busca</a:t>
            </a:r>
            <a:r>
              <a:rPr lang="en-US"/>
              <a:t> </a:t>
            </a:r>
            <a:r>
              <a:rPr lang="en-US" err="1"/>
              <a:t>sincronizar</a:t>
            </a:r>
            <a:r>
              <a:rPr lang="en-US"/>
              <a:t> el clock del receptor con la </a:t>
            </a:r>
            <a:r>
              <a:rPr lang="en-US" err="1"/>
              <a:t>misma</a:t>
            </a:r>
            <a:r>
              <a:rPr lang="en-US"/>
              <a:t>.</a:t>
            </a:r>
          </a:p>
          <a:p>
            <a:r>
              <a:rPr lang="en-US" err="1"/>
              <a:t>Esto</a:t>
            </a:r>
            <a:r>
              <a:rPr lang="en-US"/>
              <a:t> se </a:t>
            </a:r>
            <a:r>
              <a:rPr lang="en-US" err="1"/>
              <a:t>hace</a:t>
            </a:r>
            <a:r>
              <a:rPr lang="en-US"/>
              <a:t> </a:t>
            </a:r>
            <a:r>
              <a:rPr lang="en-US" err="1"/>
              <a:t>encontrando</a:t>
            </a:r>
            <a:r>
              <a:rPr lang="en-US"/>
              <a:t> los Sync Bytes de los </a:t>
            </a:r>
            <a:r>
              <a:rPr lang="en-US" err="1"/>
              <a:t>paquetes</a:t>
            </a:r>
            <a:r>
              <a:rPr lang="en-US"/>
              <a:t>.</a:t>
            </a:r>
          </a:p>
          <a:p>
            <a:r>
              <a:rPr lang="en-US" err="1"/>
              <a:t>Permite</a:t>
            </a:r>
            <a:r>
              <a:rPr lang="en-US"/>
              <a:t> la </a:t>
            </a:r>
            <a:r>
              <a:rPr lang="en-US" err="1"/>
              <a:t>sincronización</a:t>
            </a:r>
            <a:r>
              <a:rPr lang="en-US"/>
              <a:t> para el </a:t>
            </a:r>
            <a:r>
              <a:rPr lang="en-US" err="1"/>
              <a:t>desentrelazador</a:t>
            </a:r>
            <a:r>
              <a:rPr lang="en-US"/>
              <a:t> </a:t>
            </a:r>
            <a:r>
              <a:rPr lang="en-US" err="1"/>
              <a:t>convolucional</a:t>
            </a:r>
            <a:r>
              <a:rPr lang="en-US"/>
              <a:t>.</a:t>
            </a:r>
          </a:p>
          <a:p>
            <a:endParaRPr lang="en-US"/>
          </a:p>
          <a:p>
            <a:endParaRPr lang="en-A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9548925-B622-594B-B575-00B08B982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266700"/>
            <a:ext cx="6288809" cy="9313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latin typeface="Gill Sans MT" panose="020B0502020104020203" pitchFamily="34" charset="77"/>
              </a:rPr>
              <a:t>Sync Decoder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35899-87B6-824D-B05C-2C9D2D2943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45" t="51985" r="41617" b="31593"/>
          <a:stretch/>
        </p:blipFill>
        <p:spPr>
          <a:xfrm>
            <a:off x="8378456" y="935665"/>
            <a:ext cx="2817628" cy="463579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468412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0E6AA-1596-314D-921D-AA41E217E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82" y="1326815"/>
            <a:ext cx="7152462" cy="4244646"/>
          </a:xfrm>
        </p:spPr>
        <p:txBody>
          <a:bodyPr anchor="ctr">
            <a:normAutofit/>
          </a:bodyPr>
          <a:lstStyle/>
          <a:p>
            <a:r>
              <a:rPr lang="en-US"/>
              <a:t>Una </a:t>
            </a:r>
            <a:r>
              <a:rPr lang="en-US" err="1"/>
              <a:t>vez</a:t>
            </a:r>
            <a:r>
              <a:rPr lang="en-US"/>
              <a:t> </a:t>
            </a:r>
            <a:r>
              <a:rPr lang="en-US" err="1"/>
              <a:t>recuperada</a:t>
            </a:r>
            <a:r>
              <a:rPr lang="en-US"/>
              <a:t> la </a:t>
            </a:r>
            <a:r>
              <a:rPr lang="en-US" err="1"/>
              <a:t>señal</a:t>
            </a:r>
            <a:r>
              <a:rPr lang="en-US"/>
              <a:t>, se </a:t>
            </a:r>
            <a:r>
              <a:rPr lang="en-US" err="1"/>
              <a:t>busca</a:t>
            </a:r>
            <a:r>
              <a:rPr lang="en-US"/>
              <a:t> </a:t>
            </a:r>
            <a:r>
              <a:rPr lang="en-US" err="1"/>
              <a:t>sincronizar</a:t>
            </a:r>
            <a:r>
              <a:rPr lang="en-US"/>
              <a:t> el clock del receptor con la </a:t>
            </a:r>
            <a:r>
              <a:rPr lang="en-US" err="1"/>
              <a:t>misma</a:t>
            </a:r>
            <a:r>
              <a:rPr lang="en-US"/>
              <a:t>.</a:t>
            </a:r>
          </a:p>
          <a:p>
            <a:r>
              <a:rPr lang="en-US" err="1"/>
              <a:t>Esto</a:t>
            </a:r>
            <a:r>
              <a:rPr lang="en-US"/>
              <a:t> se </a:t>
            </a:r>
            <a:r>
              <a:rPr lang="en-US" err="1"/>
              <a:t>hace</a:t>
            </a:r>
            <a:r>
              <a:rPr lang="en-US"/>
              <a:t> </a:t>
            </a:r>
            <a:r>
              <a:rPr lang="en-US" err="1"/>
              <a:t>encontrando</a:t>
            </a:r>
            <a:r>
              <a:rPr lang="en-US"/>
              <a:t> los Sync Bytes de los </a:t>
            </a:r>
            <a:r>
              <a:rPr lang="en-US" err="1"/>
              <a:t>paquetes</a:t>
            </a:r>
            <a:r>
              <a:rPr lang="en-US"/>
              <a:t>.</a:t>
            </a:r>
          </a:p>
          <a:p>
            <a:r>
              <a:rPr lang="en-US" err="1"/>
              <a:t>Permite</a:t>
            </a:r>
            <a:r>
              <a:rPr lang="en-US"/>
              <a:t> la </a:t>
            </a:r>
            <a:r>
              <a:rPr lang="en-US" err="1"/>
              <a:t>sincronización</a:t>
            </a:r>
            <a:r>
              <a:rPr lang="en-US"/>
              <a:t> para el </a:t>
            </a:r>
            <a:r>
              <a:rPr lang="en-US" err="1"/>
              <a:t>desentrelazador</a:t>
            </a:r>
            <a:r>
              <a:rPr lang="en-US"/>
              <a:t> </a:t>
            </a:r>
            <a:r>
              <a:rPr lang="en-US" err="1"/>
              <a:t>convolucional</a:t>
            </a:r>
            <a:r>
              <a:rPr lang="en-US"/>
              <a:t>.</a:t>
            </a:r>
          </a:p>
          <a:p>
            <a:endParaRPr lang="en-US"/>
          </a:p>
          <a:p>
            <a:endParaRPr lang="en-A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9548925-B622-594B-B575-00B08B982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266700"/>
            <a:ext cx="6288809" cy="9313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latin typeface="Gill Sans MT" panose="020B0502020104020203" pitchFamily="34" charset="77"/>
              </a:rPr>
              <a:t>Sync Decoder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35899-87B6-824D-B05C-2C9D2D2943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50" t="51985" r="33612" b="31593"/>
          <a:stretch/>
        </p:blipFill>
        <p:spPr>
          <a:xfrm>
            <a:off x="8431619" y="935665"/>
            <a:ext cx="2849529" cy="468828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444414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0E6AA-1596-314D-921D-AA41E217E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82" y="1326815"/>
            <a:ext cx="7152462" cy="4244646"/>
          </a:xfrm>
        </p:spPr>
        <p:txBody>
          <a:bodyPr anchor="ctr">
            <a:normAutofit/>
          </a:bodyPr>
          <a:lstStyle/>
          <a:p>
            <a:r>
              <a:rPr lang="en-US" err="1"/>
              <a:t>Recibe</a:t>
            </a:r>
            <a:r>
              <a:rPr lang="en-US"/>
              <a:t> </a:t>
            </a:r>
            <a:r>
              <a:rPr lang="en-US" err="1"/>
              <a:t>paquetes</a:t>
            </a:r>
            <a:r>
              <a:rPr lang="en-US"/>
              <a:t> de 204 bytes.</a:t>
            </a:r>
          </a:p>
          <a:p>
            <a:r>
              <a:rPr lang="en-US" err="1"/>
              <a:t>Realiza</a:t>
            </a:r>
            <a:r>
              <a:rPr lang="en-US"/>
              <a:t> las </a:t>
            </a:r>
            <a:r>
              <a:rPr lang="en-US" err="1"/>
              <a:t>correcciones</a:t>
            </a:r>
            <a:r>
              <a:rPr lang="en-US"/>
              <a:t> </a:t>
            </a:r>
            <a:r>
              <a:rPr lang="en-US" err="1"/>
              <a:t>necesarias</a:t>
            </a:r>
            <a:r>
              <a:rPr lang="en-US"/>
              <a:t>.</a:t>
            </a:r>
          </a:p>
          <a:p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caso</a:t>
            </a:r>
            <a:r>
              <a:rPr lang="en-US"/>
              <a:t> de que </a:t>
            </a:r>
            <a:r>
              <a:rPr lang="en-US" err="1"/>
              <a:t>haya</a:t>
            </a:r>
            <a:r>
              <a:rPr lang="en-US"/>
              <a:t> </a:t>
            </a:r>
            <a:r>
              <a:rPr lang="en-US" err="1"/>
              <a:t>más</a:t>
            </a:r>
            <a:r>
              <a:rPr lang="en-US"/>
              <a:t> de 8 </a:t>
            </a:r>
            <a:r>
              <a:rPr lang="en-US" err="1"/>
              <a:t>errores</a:t>
            </a:r>
            <a:r>
              <a:rPr lang="en-US"/>
              <a:t>, se </a:t>
            </a:r>
            <a:r>
              <a:rPr lang="en-US" err="1"/>
              <a:t>marca</a:t>
            </a:r>
            <a:r>
              <a:rPr lang="en-US"/>
              <a:t> el </a:t>
            </a:r>
            <a:r>
              <a:rPr lang="en-US" err="1"/>
              <a:t>paquete</a:t>
            </a:r>
            <a:r>
              <a:rPr lang="en-US"/>
              <a:t> </a:t>
            </a:r>
            <a:r>
              <a:rPr lang="en-US" err="1"/>
              <a:t>como</a:t>
            </a:r>
            <a:r>
              <a:rPr lang="en-US"/>
              <a:t> </a:t>
            </a:r>
            <a:r>
              <a:rPr lang="en-US" err="1"/>
              <a:t>erróneo</a:t>
            </a:r>
            <a:r>
              <a:rPr lang="en-US"/>
              <a:t> para que sea </a:t>
            </a:r>
            <a:r>
              <a:rPr lang="en-US" err="1"/>
              <a:t>descartado</a:t>
            </a:r>
            <a:r>
              <a:rPr lang="en-US"/>
              <a:t>.</a:t>
            </a:r>
          </a:p>
          <a:p>
            <a:r>
              <a:rPr lang="en-US"/>
              <a:t>A la </a:t>
            </a:r>
            <a:r>
              <a:rPr lang="en-US" err="1"/>
              <a:t>salida</a:t>
            </a:r>
            <a:r>
              <a:rPr lang="en-US"/>
              <a:t> el </a:t>
            </a:r>
            <a:r>
              <a:rPr lang="en-US" err="1"/>
              <a:t>paquete</a:t>
            </a:r>
            <a:r>
              <a:rPr lang="en-US"/>
              <a:t> es de 188 bytes, </a:t>
            </a:r>
            <a:r>
              <a:rPr lang="en-US" err="1"/>
              <a:t>ya</a:t>
            </a:r>
            <a:r>
              <a:rPr lang="en-US"/>
              <a:t> que se </a:t>
            </a:r>
            <a:r>
              <a:rPr lang="en-US" err="1"/>
              <a:t>quitan</a:t>
            </a:r>
            <a:r>
              <a:rPr lang="en-US"/>
              <a:t> los bytes de RS FEC.</a:t>
            </a:r>
          </a:p>
          <a:p>
            <a:endParaRPr lang="en-AR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9548925-B622-594B-B575-00B08B982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266700"/>
            <a:ext cx="7519286" cy="9313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Reed-Solomon</a:t>
            </a:r>
            <a:r>
              <a:rPr lang="en-US" sz="4000">
                <a:latin typeface="Gill Sans MT" panose="020B0502020104020203" pitchFamily="34" charset="77"/>
              </a:rPr>
              <a:t> Decoder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35899-87B6-824D-B05C-2C9D2D2943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081" t="51862" r="26681" b="31716"/>
          <a:stretch/>
        </p:blipFill>
        <p:spPr>
          <a:xfrm>
            <a:off x="8420987" y="918171"/>
            <a:ext cx="2860162" cy="470577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671898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0E6AA-1596-314D-921D-AA41E217E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82" y="1326815"/>
            <a:ext cx="7152462" cy="4244646"/>
          </a:xfrm>
        </p:spPr>
        <p:txBody>
          <a:bodyPr anchor="ctr">
            <a:normAutofit/>
          </a:bodyPr>
          <a:lstStyle/>
          <a:p>
            <a:r>
              <a:rPr lang="en-AR"/>
              <a:t>Se multiplica la señal recibida por la misma secuencia binaria pseudo-aleatoria para remover la dispersión de energía.</a:t>
            </a:r>
          </a:p>
          <a:p>
            <a:r>
              <a:rPr lang="en-AR"/>
              <a:t>La PRBS debe estar sincronizada con la del transmisor.</a:t>
            </a:r>
          </a:p>
          <a:p>
            <a:r>
              <a:rPr lang="en-AR"/>
              <a:t>También se invierten los SYNC BYTES que habían sido invertidos en el transmisor.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9548925-B622-594B-B575-00B08B982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266700"/>
            <a:ext cx="7519286" cy="9313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Energy Dispersal Removal</a:t>
            </a:r>
            <a:endParaRPr lang="en-US" sz="4000">
              <a:latin typeface="Gill Sans MT" panose="020B0502020104020203" pitchFamily="34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35899-87B6-824D-B05C-2C9D2D2943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996" t="51974" r="19766" b="31604"/>
          <a:stretch/>
        </p:blipFill>
        <p:spPr>
          <a:xfrm>
            <a:off x="8452884" y="970651"/>
            <a:ext cx="2828265" cy="465329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748009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" name="Picture 11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B27173-B213-484F-ABD9-2C4882748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33" y="4538133"/>
            <a:ext cx="10127192" cy="9313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/>
              <a:t>Receptor</a:t>
            </a:r>
            <a:endParaRPr lang="en-US" sz="4000">
              <a:latin typeface="Gill Sans MT" panose="020B0502020104020203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5F0EBB-33A4-1046-B659-3A1C02BAE9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13" t="46458" r="8941" b="15833"/>
          <a:stretch/>
        </p:blipFill>
        <p:spPr>
          <a:xfrm>
            <a:off x="1032933" y="866031"/>
            <a:ext cx="9910800" cy="353120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125165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28C4DC-93AB-124B-B7B0-2CEEE66FDF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0512" y="5241371"/>
            <a:ext cx="6835556" cy="9545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>
                <a:solidFill>
                  <a:srgbClr val="FFFFFE"/>
                </a:solidFill>
              </a:rPr>
              <a:t>Sistema </a:t>
            </a:r>
            <a:r>
              <a:rPr lang="en-US" sz="3200" err="1">
                <a:solidFill>
                  <a:srgbClr val="FFFFFE"/>
                </a:solidFill>
              </a:rPr>
              <a:t>satelital</a:t>
            </a:r>
            <a:endParaRPr lang="en-US" sz="3200">
              <a:solidFill>
                <a:srgbClr val="FFFFFE"/>
              </a:solidFill>
            </a:endParaRPr>
          </a:p>
        </p:txBody>
      </p:sp>
      <p:pic>
        <p:nvPicPr>
          <p:cNvPr id="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C1B6C96-41C2-5141-A963-4BFA930E348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r="-1" b="81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65443"/>
      </p:ext>
    </p:extLst>
  </p:cSld>
  <p:clrMapOvr>
    <a:masterClrMapping/>
  </p:clrMapOvr>
  <p:transition spd="slow">
    <p:split orient="vert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9548925-B622-594B-B575-00B08B982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err="1"/>
              <a:t>Problemas</a:t>
            </a:r>
            <a:r>
              <a:rPr lang="en-US"/>
              <a:t> que </a:t>
            </a:r>
            <a:r>
              <a:rPr lang="en-US" err="1"/>
              <a:t>enfrenta</a:t>
            </a:r>
            <a:r>
              <a:rPr lang="en-US"/>
              <a:t> DVB-S</a:t>
            </a:r>
            <a:endParaRPr lang="en-US">
              <a:latin typeface="Gill Sans MT" panose="020B0502020104020203" pitchFamily="34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0E6AA-1596-314D-921D-AA41E217E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1"/>
            <a:ext cx="4002936" cy="3212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R"/>
              <a:t>El modulador IQ puede traer tres problemas devido a una falla de diseño:</a:t>
            </a:r>
          </a:p>
          <a:p>
            <a:r>
              <a:rPr lang="en-AR"/>
              <a:t>Amplificaciones distintas en señales IQ.</a:t>
            </a:r>
          </a:p>
          <a:p>
            <a:r>
              <a:rPr lang="en-AR"/>
              <a:t>Error en el desfasador de 90º.</a:t>
            </a:r>
          </a:p>
          <a:p>
            <a:r>
              <a:rPr lang="en-AR"/>
              <a:t>No supresión de la portadora.</a:t>
            </a:r>
          </a:p>
          <a:p>
            <a:r>
              <a:rPr lang="en-AR"/>
              <a:t>Ruido o jitter, poco común.</a:t>
            </a:r>
          </a:p>
        </p:txBody>
      </p:sp>
      <p:pic>
        <p:nvPicPr>
          <p:cNvPr id="6" name="Picture 5" descr="A picture containing calendar&#10;&#10;Description automatically generated">
            <a:extLst>
              <a:ext uri="{FF2B5EF4-FFF2-40B4-BE49-F238E27FC236}">
                <a16:creationId xmlns:a16="http://schemas.microsoft.com/office/drawing/2014/main" id="{887F3ACC-770D-C944-AE29-0E1642A1C3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2" t="27708" r="27978" b="7500"/>
          <a:stretch/>
        </p:blipFill>
        <p:spPr>
          <a:xfrm>
            <a:off x="5289752" y="1222046"/>
            <a:ext cx="6095484" cy="425160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10999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9548925-B622-594B-B575-00B08B982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err="1"/>
              <a:t>Problemas</a:t>
            </a:r>
            <a:r>
              <a:rPr lang="en-US"/>
              <a:t> que </a:t>
            </a:r>
            <a:r>
              <a:rPr lang="en-US" err="1"/>
              <a:t>enfrenta</a:t>
            </a:r>
            <a:r>
              <a:rPr lang="en-US"/>
              <a:t> DVB-S</a:t>
            </a:r>
            <a:endParaRPr lang="en-US">
              <a:latin typeface="Gill Sans MT" panose="020B0502020104020203" pitchFamily="34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0E6AA-1596-314D-921D-AA41E217E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1"/>
            <a:ext cx="4002936" cy="2998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/>
              <a:t>El satélite utiliza un Travelling Wave </a:t>
            </a:r>
            <a:r>
              <a:rPr lang="es-ES" err="1"/>
              <a:t>Tube</a:t>
            </a:r>
            <a:r>
              <a:rPr lang="es-ES"/>
              <a:t> </a:t>
            </a:r>
            <a:r>
              <a:rPr lang="es-ES" err="1"/>
              <a:t>Amplifier</a:t>
            </a:r>
            <a:r>
              <a:rPr lang="es-ES"/>
              <a:t> (TWTA) que posee varias no linealidades. Las mismas no pueden </a:t>
            </a:r>
            <a:r>
              <a:rPr lang="es-ES" err="1"/>
              <a:t>encotrarse</a:t>
            </a:r>
            <a:r>
              <a:rPr lang="es-ES"/>
              <a:t> en el ancho de banda de trabajo del sistema DVB-S.</a:t>
            </a:r>
            <a:endParaRPr lang="en-AR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A1BAEE6-0B0C-9E4F-B41B-9AF13105976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752" y="1435393"/>
            <a:ext cx="6095593" cy="382498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41419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9548925-B622-594B-B575-00B08B982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err="1"/>
              <a:t>Problemas</a:t>
            </a:r>
            <a:r>
              <a:rPr lang="en-US"/>
              <a:t> que </a:t>
            </a:r>
            <a:r>
              <a:rPr lang="en-US" err="1"/>
              <a:t>enfrenta</a:t>
            </a:r>
            <a:r>
              <a:rPr lang="en-US"/>
              <a:t> DVB-S</a:t>
            </a:r>
            <a:endParaRPr lang="en-US">
              <a:latin typeface="Gill Sans MT" panose="020B0502020104020203" pitchFamily="34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0E6AA-1596-314D-921D-AA41E217E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1"/>
            <a:ext cx="4002936" cy="2884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/>
              <a:t>Las características del medio traen dos problemas a considerar:</a:t>
            </a:r>
          </a:p>
          <a:p>
            <a:r>
              <a:rPr lang="es-ES"/>
              <a:t>AWGN.</a:t>
            </a:r>
          </a:p>
          <a:p>
            <a:r>
              <a:rPr lang="es-ES"/>
              <a:t>Atenuación de espacio libre.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C526B7-B57A-4A40-9BEC-8CD0161F7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549685"/>
            <a:ext cx="6095593" cy="359639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54121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Image result for dvbs2">
            <a:extLst>
              <a:ext uri="{FF2B5EF4-FFF2-40B4-BE49-F238E27FC236}">
                <a16:creationId xmlns:a16="http://schemas.microsoft.com/office/drawing/2014/main" id="{49CF5F2C-CC0F-834F-BAB3-9B7BB98B89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6" b="3404"/>
          <a:stretch/>
        </p:blipFill>
        <p:spPr bwMode="auto">
          <a:xfrm>
            <a:off x="3175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273E30-13A7-A243-8E07-A75B250E2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AR"/>
              <a:t>DVB-S2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A0329-7C6A-7F43-93DC-2F1D615C1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/>
          </a:bodyPr>
          <a:lstStyle/>
          <a:p>
            <a:r>
              <a:rPr lang="en-AR" sz="2400"/>
              <a:t>Nuevas técnicas y esquemas de codificación.</a:t>
            </a:r>
          </a:p>
          <a:p>
            <a:r>
              <a:rPr lang="en-AR" sz="2400"/>
              <a:t>Mejoras de rendimiente de 30% en un mismo ancho de banda.</a:t>
            </a:r>
          </a:p>
          <a:p>
            <a:r>
              <a:rPr lang="en-AR" sz="2400"/>
              <a:t>Permitió transportar un canal HDTV en el mismo ancho de banda que un canal SDTV.</a:t>
            </a:r>
          </a:p>
          <a:p>
            <a:r>
              <a:rPr lang="en-AR" sz="2400"/>
              <a:t>Todos los métodos culminaron en la norma </a:t>
            </a:r>
            <a:r>
              <a:rPr lang="en-US" sz="2400"/>
              <a:t>ETSI TR 102 376.</a:t>
            </a:r>
            <a:endParaRPr lang="en-AR" sz="2400"/>
          </a:p>
          <a:p>
            <a:endParaRPr lang="en-AR" sz="2400"/>
          </a:p>
        </p:txBody>
      </p:sp>
    </p:spTree>
    <p:extLst>
      <p:ext uri="{BB962C8B-B14F-4D97-AF65-F5344CB8AC3E}">
        <p14:creationId xmlns:p14="http://schemas.microsoft.com/office/powerpoint/2010/main" val="2968512967"/>
      </p:ext>
    </p:extLst>
  </p:cSld>
  <p:clrMapOvr>
    <a:masterClrMapping/>
  </p:clrMapOvr>
  <p:transition spd="slow">
    <p:cove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A124CE-B53F-594F-B3DD-19A3AF7FF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9489" y="5580503"/>
            <a:ext cx="7132689" cy="9567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err="1"/>
              <a:t>Esquema</a:t>
            </a:r>
            <a:r>
              <a:rPr lang="en-US" sz="4800"/>
              <a:t> del </a:t>
            </a:r>
            <a:r>
              <a:rPr lang="en-US" sz="4800" err="1"/>
              <a:t>sistema</a:t>
            </a:r>
            <a:endParaRPr lang="en-US" sz="48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2BD1C6-31BC-224E-BF29-CD46FEB1B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600" y="493485"/>
            <a:ext cx="8885623" cy="508701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5395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A124CE-B53F-594F-B3DD-19A3AF7FF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277" y="379853"/>
            <a:ext cx="7132689" cy="9567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Mode Adaptation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A958E8A-B152-6049-BFF6-2E06BE4EE2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15" r="25510" b="57741"/>
          <a:stretch/>
        </p:blipFill>
        <p:spPr>
          <a:xfrm>
            <a:off x="343277" y="2292123"/>
            <a:ext cx="11609072" cy="360855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89710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A124CE-B53F-594F-B3DD-19A3AF7FF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277" y="379853"/>
            <a:ext cx="7132689" cy="9567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Mode Adaptation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A958E8A-B152-6049-BFF6-2E06BE4EE2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15" r="25510" b="57741"/>
          <a:stretch/>
        </p:blipFill>
        <p:spPr>
          <a:xfrm>
            <a:off x="6469032" y="2991917"/>
            <a:ext cx="5208649" cy="161905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885EC1-2807-8A4F-AE56-85EEE656D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76" y="1875657"/>
            <a:ext cx="5752723" cy="46024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/>
              <a:t>Funciones:</a:t>
            </a:r>
          </a:p>
          <a:p>
            <a:pPr lvl="0"/>
            <a:r>
              <a:rPr lang="es-ES"/>
              <a:t>Interfaz de entrada.</a:t>
            </a:r>
            <a:endParaRPr lang="en-AR"/>
          </a:p>
          <a:p>
            <a:pPr lvl="0"/>
            <a:r>
              <a:rPr lang="es-ES"/>
              <a:t>Sincronización de el flujo de datos de entrada (opcional).</a:t>
            </a:r>
            <a:endParaRPr lang="en-AR"/>
          </a:p>
          <a:p>
            <a:pPr lvl="0"/>
            <a:r>
              <a:rPr lang="es-ES"/>
              <a:t>Supresión de paquetes nulos (flujos TS y ACM).</a:t>
            </a:r>
            <a:endParaRPr lang="en-AR"/>
          </a:p>
          <a:p>
            <a:pPr lvl="0"/>
            <a:r>
              <a:rPr lang="es-ES"/>
              <a:t>Codificación de Redundancia Cíclica 8 (CRC-8) para detección de errores (para flujos </a:t>
            </a:r>
            <a:r>
              <a:rPr lang="es-ES" err="1"/>
              <a:t>paquetizados</a:t>
            </a:r>
            <a:r>
              <a:rPr lang="es-ES"/>
              <a:t>).</a:t>
            </a:r>
            <a:endParaRPr lang="en-AR"/>
          </a:p>
          <a:p>
            <a:pPr lvl="0"/>
            <a:r>
              <a:rPr lang="es-ES"/>
              <a:t>Unión de varios flujos en uno solo (múltiples entradas).</a:t>
            </a:r>
            <a:endParaRPr lang="en-AR"/>
          </a:p>
          <a:p>
            <a:pPr lvl="0"/>
            <a:r>
              <a:rPr lang="es-ES"/>
              <a:t>Cortar el flujo de datos en campos de datos.</a:t>
            </a:r>
            <a:endParaRPr lang="en-AR"/>
          </a:p>
          <a:p>
            <a:pPr lvl="0"/>
            <a:r>
              <a:rPr lang="es-ES"/>
              <a:t>Señalización de banda base para informar el modo de adaptación utilizado.</a:t>
            </a:r>
            <a:endParaRPr lang="en-AR"/>
          </a:p>
          <a:p>
            <a:pPr marL="0" indent="0">
              <a:buNone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47439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A124CE-B53F-594F-B3DD-19A3AF7FF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277" y="379853"/>
            <a:ext cx="7132689" cy="9567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Input Interface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885EC1-2807-8A4F-AE56-85EEE656D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77" y="1457132"/>
            <a:ext cx="5614612" cy="46024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err="1"/>
              <a:t>Tipos</a:t>
            </a:r>
            <a:r>
              <a:rPr lang="en-US"/>
              <a:t> de </a:t>
            </a:r>
            <a:r>
              <a:rPr lang="en-US" err="1"/>
              <a:t>flujos</a:t>
            </a:r>
            <a:r>
              <a:rPr lang="en-US"/>
              <a:t> que </a:t>
            </a:r>
            <a:r>
              <a:rPr lang="en-US" err="1"/>
              <a:t>acepta</a:t>
            </a:r>
            <a:r>
              <a:rPr lang="en-US"/>
              <a:t>:</a:t>
            </a:r>
          </a:p>
          <a:p>
            <a:r>
              <a:rPr lang="en-US"/>
              <a:t>Transport Stream:</a:t>
            </a:r>
          </a:p>
          <a:p>
            <a:pPr lvl="1"/>
            <a:r>
              <a:rPr lang="en-US" err="1"/>
              <a:t>Paquetes</a:t>
            </a:r>
            <a:r>
              <a:rPr lang="en-US"/>
              <a:t> de </a:t>
            </a:r>
            <a:r>
              <a:rPr lang="en-US" err="1"/>
              <a:t>usuario</a:t>
            </a:r>
            <a:r>
              <a:rPr lang="en-US"/>
              <a:t> de 188 bytes.	</a:t>
            </a:r>
          </a:p>
          <a:p>
            <a:pPr lvl="1"/>
            <a:r>
              <a:rPr lang="en-US"/>
              <a:t>Primer byte es el SYNC BYTE </a:t>
            </a:r>
            <a:r>
              <a:rPr lang="es-ES"/>
              <a:t>(47</a:t>
            </a:r>
            <a:r>
              <a:rPr lang="es-ES" baseline="-25000"/>
              <a:t>HEX</a:t>
            </a:r>
            <a:r>
              <a:rPr lang="es-ES"/>
              <a:t> o 71</a:t>
            </a:r>
            <a:r>
              <a:rPr lang="es-ES" baseline="-25000"/>
              <a:t>DEC</a:t>
            </a:r>
            <a:r>
              <a:rPr lang="es-ES"/>
              <a:t>).</a:t>
            </a:r>
            <a:r>
              <a:rPr lang="en-AR"/>
              <a:t> </a:t>
            </a:r>
          </a:p>
          <a:p>
            <a:r>
              <a:rPr lang="en-AR"/>
              <a:t>Generic Stream:</a:t>
            </a:r>
          </a:p>
          <a:p>
            <a:pPr lvl="1"/>
            <a:r>
              <a:rPr lang="en-US"/>
              <a:t>C</a:t>
            </a:r>
            <a:r>
              <a:rPr lang="en-AR"/>
              <a:t>ontinuo de bits o paquetes con longitud constante.</a:t>
            </a:r>
          </a:p>
          <a:p>
            <a:pPr lvl="1"/>
            <a:r>
              <a:rPr lang="es-ES"/>
              <a:t>Los flujos continuos son marcados con una longitud de paquete de usuario (UPL) igual a cero.</a:t>
            </a:r>
          </a:p>
          <a:p>
            <a:pPr lvl="1"/>
            <a:r>
              <a:rPr lang="es-ES"/>
              <a:t>Si los paquetes no cuentan con un byte de sincronización, debe agregarse uno al principio con el valor 0</a:t>
            </a:r>
            <a:r>
              <a:rPr lang="es-ES" baseline="-25000"/>
              <a:t>D</a:t>
            </a:r>
            <a:r>
              <a:rPr lang="es-ES"/>
              <a:t> y aumentar el UPL en 8 bits.</a:t>
            </a:r>
            <a:endParaRPr lang="en-AR"/>
          </a:p>
          <a:p>
            <a:pPr marL="0" indent="0">
              <a:buNone/>
            </a:pPr>
            <a:endParaRPr lang="es-E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81E1C10-3B7C-5F48-8277-5D16E0AC56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" t="6126" r="77665" b="58140"/>
          <a:stretch/>
        </p:blipFill>
        <p:spPr>
          <a:xfrm>
            <a:off x="6519494" y="1325728"/>
            <a:ext cx="5024805" cy="473389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25247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A124CE-B53F-594F-B3DD-19A3AF7FF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277" y="379853"/>
            <a:ext cx="8272085" cy="95673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/>
              <a:t>Input Stream Synchronizer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885EC1-2807-8A4F-AE56-85EEE656D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77" y="1457132"/>
            <a:ext cx="7243386" cy="4602489"/>
          </a:xfrm>
        </p:spPr>
        <p:txBody>
          <a:bodyPr anchor="ctr">
            <a:normAutofit/>
          </a:bodyPr>
          <a:lstStyle/>
          <a:p>
            <a:r>
              <a:rPr lang="es-ES"/>
              <a:t>Garantiza una tasa de bits contante (CBR).</a:t>
            </a:r>
          </a:p>
          <a:p>
            <a:r>
              <a:rPr lang="es-ES"/>
              <a:t>Proporciona un retardo constante para flujos </a:t>
            </a:r>
            <a:r>
              <a:rPr lang="es-ES" err="1"/>
              <a:t>paquetizados</a:t>
            </a:r>
            <a:r>
              <a:rPr lang="es-ES"/>
              <a:t>.</a:t>
            </a:r>
          </a:p>
          <a:p>
            <a:r>
              <a:rPr lang="es-ES"/>
              <a:t>Agrega el campo Input </a:t>
            </a:r>
            <a:r>
              <a:rPr lang="es-ES" err="1"/>
              <a:t>Stream</a:t>
            </a:r>
            <a:r>
              <a:rPr lang="es-ES"/>
              <a:t> </a:t>
            </a:r>
            <a:r>
              <a:rPr lang="es-ES" err="1"/>
              <a:t>Synchronizer</a:t>
            </a:r>
            <a:r>
              <a:rPr lang="es-ES"/>
              <a:t> (ISSY).</a:t>
            </a:r>
          </a:p>
          <a:p>
            <a:pPr lvl="1"/>
            <a:r>
              <a:rPr lang="es-ES"/>
              <a:t>Input </a:t>
            </a:r>
            <a:r>
              <a:rPr lang="es-ES" err="1"/>
              <a:t>Stream</a:t>
            </a:r>
            <a:r>
              <a:rPr lang="es-ES"/>
              <a:t> Time Reference (ISCR):  LSB del contador cuando el paquete es procesado, cuando los MSB del paquete llegan al modulador.</a:t>
            </a:r>
          </a:p>
          <a:p>
            <a:pPr lvl="1"/>
            <a:r>
              <a:rPr lang="es-ES"/>
              <a:t>BUFS: tamaño máximo del buffer del receptor para compensar variaciones de retardo. El tamaño máximo es de 20 </a:t>
            </a:r>
            <a:r>
              <a:rPr lang="es-ES" err="1"/>
              <a:t>Mbits</a:t>
            </a:r>
            <a:r>
              <a:rPr lang="es-ES"/>
              <a:t>.</a:t>
            </a:r>
          </a:p>
          <a:p>
            <a:pPr lvl="1"/>
            <a:r>
              <a:rPr lang="es-ES"/>
              <a:t>BUFSTAT: número de bits de relleno. Se utiliza para arrancar el procedimiento de sincronización y verificar el funcionamiento en estado normal.</a:t>
            </a:r>
            <a:endParaRPr lang="en-AR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81E1C10-3B7C-5F48-8277-5D16E0AC56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617" t="7140" r="67972" b="58118"/>
          <a:stretch/>
        </p:blipFill>
        <p:spPr>
          <a:xfrm>
            <a:off x="8615362" y="1336584"/>
            <a:ext cx="2345745" cy="495733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4256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A124CE-B53F-594F-B3DD-19A3AF7FF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277" y="379853"/>
            <a:ext cx="8272085" cy="95673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/>
              <a:t>Input Stream Synchronizer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81E1C10-3B7C-5F48-8277-5D16E0AC56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617" t="7140" r="67972" b="58118"/>
          <a:stretch/>
        </p:blipFill>
        <p:spPr>
          <a:xfrm>
            <a:off x="8615362" y="1336584"/>
            <a:ext cx="2345745" cy="495733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0F0A83AF-684F-1941-9FD3-3BCFD301136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2" t="9945" r="5754" b="6381"/>
          <a:stretch/>
        </p:blipFill>
        <p:spPr bwMode="auto">
          <a:xfrm>
            <a:off x="333563" y="1944657"/>
            <a:ext cx="7948236" cy="374119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643264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4DC36-54A2-CF47-BCB0-B3A656AC0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1"/>
            <a:ext cx="11934826" cy="1014352"/>
          </a:xfrm>
        </p:spPr>
        <p:txBody>
          <a:bodyPr/>
          <a:lstStyle/>
          <a:p>
            <a:r>
              <a:rPr lang="en-AR">
                <a:latin typeface="Gill Sans MT" panose="020B0502020104020203" pitchFamily="34" charset="77"/>
              </a:rPr>
              <a:t>Geoposicionamiento del satélite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3" name="Content Placeholder 12">
                <a:extLst>
                  <a:ext uri="{FF2B5EF4-FFF2-40B4-BE49-F238E27FC236}">
                    <a16:creationId xmlns:a16="http://schemas.microsoft.com/office/drawing/2014/main" id="{A2E78933-756A-C04E-8B4D-91158C6E114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404481670"/>
                  </p:ext>
                </p:extLst>
              </p:nvPr>
            </p:nvGraphicFramePr>
            <p:xfrm>
              <a:off x="1065212" y="1025086"/>
              <a:ext cx="10061576" cy="297376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5030788">
                      <a:extLst>
                        <a:ext uri="{9D8B030D-6E8A-4147-A177-3AD203B41FA5}">
                          <a16:colId xmlns:a16="http://schemas.microsoft.com/office/drawing/2014/main" val="2058538449"/>
                        </a:ext>
                      </a:extLst>
                    </a:gridCol>
                    <a:gridCol w="5030788">
                      <a:extLst>
                        <a:ext uri="{9D8B030D-6E8A-4147-A177-3AD203B41FA5}">
                          <a16:colId xmlns:a16="http://schemas.microsoft.com/office/drawing/2014/main" val="630247068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15000"/>
                            </a:lnSpc>
                            <a:spcBef>
                              <a:spcPts val="400"/>
                            </a:spcBef>
                            <a:spcAft>
                              <a:spcPts val="400"/>
                            </a:spcAft>
                          </a:pPr>
                          <a:r>
                            <a:rPr lang="es-ES" sz="2000">
                              <a:effectLst/>
                              <a:latin typeface="Gill Sans MT" panose="020B0502020104020203" pitchFamily="34" charset="77"/>
                            </a:rPr>
                            <a:t>Fuerza centrípeta</a:t>
                          </a:r>
                        </a:p>
                      </a:txBody>
                      <a:tcPr marL="68580" marR="68580" marT="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15000"/>
                            </a:lnSpc>
                            <a:spcBef>
                              <a:spcPts val="400"/>
                            </a:spcBef>
                            <a:spcAft>
                              <a:spcPts val="400"/>
                            </a:spcAft>
                          </a:pPr>
                          <a:r>
                            <a:rPr lang="es-ES" sz="2000">
                              <a:effectLst/>
                              <a:latin typeface="Gill Sans MT" panose="020B0502020104020203" pitchFamily="34" charset="77"/>
                            </a:rPr>
                            <a:t>Fuerza centrífuga</a:t>
                          </a:r>
                          <a:endParaRPr lang="en-AR" sz="2000">
                            <a:effectLst/>
                            <a:latin typeface="Gill Sans MT" panose="020B0502020104020203" pitchFamily="34" charset="77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61165910"/>
                      </a:ext>
                    </a:extLst>
                  </a:tr>
                  <a:tr h="2623242">
                    <a:tc>
                      <a:txBody>
                        <a:bodyPr/>
                        <a:lstStyle/>
                        <a:p>
                          <a:pPr algn="just" fontAlgn="ctr">
                            <a:lnSpc>
                              <a:spcPct val="115000"/>
                            </a:lnSpc>
                            <a:spcBef>
                              <a:spcPts val="400"/>
                            </a:spcBef>
                            <a:spcAft>
                              <a:spcPts val="4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R" sz="1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400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s-ES" sz="1400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  <m:r>
                                  <a:rPr lang="es-ES" sz="1400" b="0" i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AR" sz="14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1400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es-ES" sz="1400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sSub>
                                      <m:sSubPr>
                                        <m:ctrlPr>
                                          <a:rPr lang="en-AR" sz="14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400" b="0" i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s-ES" sz="1400" b="0" i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𝑇𝐼𝐸𝑅𝑅𝐴</m:t>
                                        </m:r>
                                      </m:sub>
                                    </m:sSub>
                                    <m:r>
                                      <a:rPr lang="es-ES" sz="1400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sSub>
                                      <m:sSubPr>
                                        <m:ctrlPr>
                                          <a:rPr lang="en-AR" sz="14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400" b="0" i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s-ES" sz="1400" b="0" i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𝑆𝐴𝑇</m:t>
                                        </m:r>
                                      </m:sub>
                                    </m:sSub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AR" sz="1400" b="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ES" sz="1400" b="0" i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s-ES" sz="1400" b="0" i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AR" sz="1400">
                            <a:effectLst/>
                            <a:latin typeface="Gill Sans MT" panose="020B0502020104020203" pitchFamily="34" charset="77"/>
                          </a:endParaRPr>
                        </a:p>
                        <a:p>
                          <a:pPr lvl="1" algn="just" fontAlgn="ctr">
                            <a:lnSpc>
                              <a:spcPct val="115000"/>
                            </a:lnSpc>
                            <a:spcBef>
                              <a:spcPts val="400"/>
                            </a:spcBef>
                            <a:spcAft>
                              <a:spcPts val="4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s-ES" sz="1600" b="0" i="0">
                                  <a:effectLst/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s-ES" sz="1600" b="0" i="0">
                                  <a:effectLst/>
                                  <a:latin typeface="Cambria Math" panose="02040503050406030204" pitchFamily="18" charset="0"/>
                                </a:rPr>
                                <m:t>=6,67⋅</m:t>
                              </m:r>
                              <m:sSup>
                                <m:sSupPr>
                                  <m:ctrlPr>
                                    <a:rPr lang="en-AR" sz="16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1600" b="0" i="0">
                                      <a:effectLst/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s-ES" sz="1600" b="0" i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−11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lang="en-AR" sz="16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AR" sz="1600" b="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1600" b="0" i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s-ES" sz="1600" b="0" i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s-ES" sz="1600" b="0" i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𝑘𝑔</m:t>
                                  </m:r>
                                  <m:r>
                                    <a:rPr lang="es-ES" sz="1600" b="0" i="0">
                                      <a:effectLst/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p>
                                    <m:sSupPr>
                                      <m:ctrlPr>
                                        <a:rPr lang="en-AR" sz="1600" b="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1600" b="0" i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s-ES" sz="1600" b="0" i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r>
                            <a:rPr lang="es-ES" sz="1600">
                              <a:effectLst/>
                              <a:latin typeface="Gill Sans MT" panose="020B0502020104020203" pitchFamily="34" charset="77"/>
                            </a:rPr>
                            <a:t> , constante </a:t>
                          </a:r>
                          <a:r>
                            <a:rPr lang="es-ES" sz="1600" err="1">
                              <a:effectLst/>
                              <a:latin typeface="Gill Sans MT" panose="020B0502020104020203" pitchFamily="34" charset="77"/>
                            </a:rPr>
                            <a:t>gravitaciona</a:t>
                          </a:r>
                          <a:r>
                            <a:rPr lang="es-ES" sz="1600">
                              <a:effectLst/>
                              <a:latin typeface="Gill Sans MT" panose="020B0502020104020203" pitchFamily="34" charset="77"/>
                            </a:rPr>
                            <a:t>.</a:t>
                          </a:r>
                          <a:endParaRPr lang="en-AR" sz="1400">
                            <a:effectLst/>
                            <a:latin typeface="Gill Sans MT" panose="020B0502020104020203" pitchFamily="34" charset="77"/>
                          </a:endParaRPr>
                        </a:p>
                        <a:p>
                          <a:pPr lvl="1" algn="just" fontAlgn="ctr">
                            <a:lnSpc>
                              <a:spcPct val="115000"/>
                            </a:lnSpc>
                            <a:spcBef>
                              <a:spcPts val="400"/>
                            </a:spcBef>
                            <a:spcAft>
                              <a:spcPts val="4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AR" sz="16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s-ES" sz="1600" b="0" i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𝑇𝐼𝐸𝑅𝑅𝐴</m:t>
                                  </m:r>
                                </m:sub>
                              </m:sSub>
                              <m:r>
                                <a:rPr lang="es-ES" sz="1600" b="0" i="0">
                                  <a:effectLst/>
                                  <a:latin typeface="Cambria Math" panose="02040503050406030204" pitchFamily="18" charset="0"/>
                                </a:rPr>
                                <m:t>=5,972⋅</m:t>
                              </m:r>
                              <m:sSup>
                                <m:sSupPr>
                                  <m:ctrlPr>
                                    <a:rPr lang="en-AR" sz="16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1600" b="0" i="0">
                                      <a:effectLst/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s-ES" sz="1600" b="0" i="0">
                                      <a:effectLst/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sup>
                              </m:sSup>
                              <m:r>
                                <a:rPr lang="es-ES" sz="1600" b="0" i="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sz="1600" b="0" i="0">
                                  <a:effectLst/>
                                  <a:latin typeface="Cambria Math" panose="02040503050406030204" pitchFamily="18" charset="0"/>
                                </a:rPr>
                                <m:t>𝑘𝑔</m:t>
                              </m:r>
                            </m:oMath>
                          </a14:m>
                          <a:r>
                            <a:rPr lang="es-ES" sz="1600">
                              <a:effectLst/>
                              <a:latin typeface="Gill Sans MT" panose="020B0502020104020203" pitchFamily="34" charset="77"/>
                            </a:rPr>
                            <a:t> , masa de la Tierra.</a:t>
                          </a:r>
                          <a:endParaRPr lang="en-AR" sz="1400">
                            <a:effectLst/>
                            <a:latin typeface="Gill Sans MT" panose="020B0502020104020203" pitchFamily="34" charset="77"/>
                          </a:endParaRPr>
                        </a:p>
                        <a:p>
                          <a:pPr lvl="1" algn="just" fontAlgn="ctr">
                            <a:lnSpc>
                              <a:spcPct val="115000"/>
                            </a:lnSpc>
                            <a:spcBef>
                              <a:spcPts val="400"/>
                            </a:spcBef>
                            <a:spcAft>
                              <a:spcPts val="4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AR" sz="16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s-ES" sz="1600" b="0" i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𝑆𝐴𝑇</m:t>
                                  </m:r>
                                </m:sub>
                              </m:sSub>
                            </m:oMath>
                          </a14:m>
                          <a:r>
                            <a:rPr lang="es-ES" sz="1600">
                              <a:effectLst/>
                              <a:latin typeface="Gill Sans MT" panose="020B0502020104020203" pitchFamily="34" charset="77"/>
                            </a:rPr>
                            <a:t> , masa del satélite.</a:t>
                          </a:r>
                          <a:endParaRPr lang="en-AR" sz="1400">
                            <a:effectLst/>
                            <a:latin typeface="Gill Sans MT" panose="020B0502020104020203" pitchFamily="34" charset="77"/>
                          </a:endParaRPr>
                        </a:p>
                        <a:p>
                          <a:pPr lvl="1" algn="just" fontAlgn="ctr">
                            <a:lnSpc>
                              <a:spcPct val="115000"/>
                            </a:lnSpc>
                            <a:spcBef>
                              <a:spcPts val="400"/>
                            </a:spcBef>
                            <a:spcAft>
                              <a:spcPts val="4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s-ES" sz="1600" b="0" i="0">
                                  <a:effectLst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a14:m>
                          <a:r>
                            <a:rPr lang="es-ES" sz="1600">
                              <a:effectLst/>
                              <a:latin typeface="Gill Sans MT" panose="020B0502020104020203" pitchFamily="34" charset="77"/>
                            </a:rPr>
                            <a:t> , distancia entre los centros de los cuerpos.</a:t>
                          </a:r>
                          <a:endParaRPr lang="en-AR" sz="1400">
                            <a:effectLst/>
                            <a:latin typeface="Gill Sans MT" panose="020B0502020104020203" pitchFamily="34" charset="77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just" fontAlgn="ctr">
                            <a:lnSpc>
                              <a:spcPct val="115000"/>
                            </a:lnSpc>
                            <a:spcBef>
                              <a:spcPts val="400"/>
                            </a:spcBef>
                            <a:spcAft>
                              <a:spcPts val="4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AR" sz="14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400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s-ES" sz="1400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  <m:r>
                                  <a:rPr lang="es-ES" sz="1400" b="0" i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AR" sz="14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400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s-ES" sz="1400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𝑆𝐴𝑇</m:t>
                                    </m:r>
                                  </m:sub>
                                </m:sSub>
                                <m:r>
                                  <a:rPr lang="es-ES" sz="1400" b="0" i="0">
                                    <a:effectLst/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sSup>
                                  <m:sSupPr>
                                    <m:ctrlPr>
                                      <a:rPr lang="en-AR" sz="14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1400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p>
                                    <m:r>
                                      <a:rPr lang="es-ES" sz="1400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s-ES" sz="1400" b="0" i="0">
                                    <a:effectLst/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s-ES" sz="1400" b="0" i="0">
                                    <a:effectLst/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en-AR" sz="1400">
                            <a:effectLst/>
                            <a:latin typeface="Gill Sans MT" panose="020B0502020104020203" pitchFamily="34" charset="77"/>
                          </a:endParaRPr>
                        </a:p>
                        <a:p>
                          <a:pPr lvl="1" algn="just" fontAlgn="ctr">
                            <a:lnSpc>
                              <a:spcPct val="115000"/>
                            </a:lnSpc>
                            <a:spcBef>
                              <a:spcPts val="400"/>
                            </a:spcBef>
                            <a:spcAft>
                              <a:spcPts val="4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s-ES" sz="1600" b="0" i="0">
                                  <a:effectLst/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s-ES" sz="1600" b="0" i="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AR" sz="16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1600" b="0" i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s-ES" sz="1600" b="0" i="0">
                                      <a:effectLst/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s-ES" sz="1600" b="0" i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es-ES" sz="1600" b="0" i="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AR" sz="16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1600" b="0" i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s-ES" sz="1600" b="0" i="0">
                                      <a:effectLst/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s-ES" sz="1600" b="0" i="0">
                                      <a:effectLst/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s-ES" sz="1600" b="0" i="0">
                                      <a:effectLst/>
                                      <a:latin typeface="Cambria Math" panose="02040503050406030204" pitchFamily="18" charset="0"/>
                                    </a:rPr>
                                    <m:t>86400 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AR" sz="16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1600" b="0" i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𝑟𝑎𝑑</m:t>
                                  </m:r>
                                </m:num>
                                <m:den>
                                  <m:r>
                                    <a:rPr lang="es-ES" sz="1600" b="0" i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</m:oMath>
                          </a14:m>
                          <a:r>
                            <a:rPr lang="es-ES" sz="1600">
                              <a:effectLst/>
                              <a:latin typeface="Gill Sans MT" panose="020B0502020104020203" pitchFamily="34" charset="77"/>
                            </a:rPr>
                            <a:t> , velocidad angular del satélite.</a:t>
                          </a:r>
                          <a:endParaRPr lang="en-AR" sz="1400">
                            <a:effectLst/>
                            <a:latin typeface="Gill Sans MT" panose="020B0502020104020203" pitchFamily="34" charset="77"/>
                          </a:endParaRPr>
                        </a:p>
                        <a:p>
                          <a:pPr lvl="1" algn="just" fontAlgn="ctr">
                            <a:lnSpc>
                              <a:spcPct val="115000"/>
                            </a:lnSpc>
                            <a:spcBef>
                              <a:spcPts val="400"/>
                            </a:spcBef>
                            <a:spcAft>
                              <a:spcPts val="4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AR" sz="16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s-ES" sz="1600" b="0" i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𝑆𝐴𝑇</m:t>
                                  </m:r>
                                </m:sub>
                              </m:sSub>
                              <m:r>
                                <a:rPr lang="es-ES" sz="1600" b="0" i="0">
                                  <a:effectLst/>
                                  <a:latin typeface="Cambria Math" panose="02040503050406030204" pitchFamily="18" charset="0"/>
                                </a:rPr>
                                <m:t>=5,972⋅</m:t>
                              </m:r>
                              <m:sSup>
                                <m:sSupPr>
                                  <m:ctrlPr>
                                    <a:rPr lang="en-AR" sz="16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1600" b="0" i="0">
                                      <a:effectLst/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s-ES" sz="1600" b="0" i="0">
                                      <a:effectLst/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sup>
                              </m:sSup>
                              <m:r>
                                <a:rPr lang="es-ES" sz="1600" b="0" i="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sz="1600" b="0" i="0">
                                  <a:effectLst/>
                                  <a:latin typeface="Cambria Math" panose="02040503050406030204" pitchFamily="18" charset="0"/>
                                </a:rPr>
                                <m:t>𝑘𝑔</m:t>
                              </m:r>
                            </m:oMath>
                          </a14:m>
                          <a:r>
                            <a:rPr lang="es-ES" sz="1600">
                              <a:effectLst/>
                              <a:latin typeface="Gill Sans MT" panose="020B0502020104020203" pitchFamily="34" charset="77"/>
                            </a:rPr>
                            <a:t>  , masa del satélite.</a:t>
                          </a:r>
                          <a:endParaRPr lang="en-AR" sz="1400">
                            <a:effectLst/>
                            <a:latin typeface="Gill Sans MT" panose="020B0502020104020203" pitchFamily="34" charset="77"/>
                          </a:endParaRPr>
                        </a:p>
                        <a:p>
                          <a:pPr lvl="1" algn="just" fontAlgn="ctr">
                            <a:lnSpc>
                              <a:spcPct val="115000"/>
                            </a:lnSpc>
                            <a:spcBef>
                              <a:spcPts val="400"/>
                            </a:spcBef>
                            <a:spcAft>
                              <a:spcPts val="40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s-ES" sz="1600" b="0" i="0">
                                  <a:effectLst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a14:m>
                          <a:r>
                            <a:rPr lang="es-ES" sz="1600">
                              <a:effectLst/>
                              <a:latin typeface="Gill Sans MT" panose="020B0502020104020203" pitchFamily="34" charset="77"/>
                            </a:rPr>
                            <a:t> , distancia entre los centros de los cuerpos.</a:t>
                          </a:r>
                          <a:endParaRPr lang="en-AR" sz="1400">
                            <a:effectLst/>
                            <a:latin typeface="Gill Sans MT" panose="020B0502020104020203" pitchFamily="34" charset="77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1757745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3" name="Content Placeholder 12">
                <a:extLst>
                  <a:ext uri="{FF2B5EF4-FFF2-40B4-BE49-F238E27FC236}">
                    <a16:creationId xmlns:a16="http://schemas.microsoft.com/office/drawing/2014/main" id="{A2E78933-756A-C04E-8B4D-91158C6E114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404481670"/>
                  </p:ext>
                </p:extLst>
              </p:nvPr>
            </p:nvGraphicFramePr>
            <p:xfrm>
              <a:off x="1065212" y="1025086"/>
              <a:ext cx="10061576" cy="297376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5030788">
                      <a:extLst>
                        <a:ext uri="{9D8B030D-6E8A-4147-A177-3AD203B41FA5}">
                          <a16:colId xmlns:a16="http://schemas.microsoft.com/office/drawing/2014/main" val="2058538449"/>
                        </a:ext>
                      </a:extLst>
                    </a:gridCol>
                    <a:gridCol w="5030788">
                      <a:extLst>
                        <a:ext uri="{9D8B030D-6E8A-4147-A177-3AD203B41FA5}">
                          <a16:colId xmlns:a16="http://schemas.microsoft.com/office/drawing/2014/main" val="630247068"/>
                        </a:ext>
                      </a:extLst>
                    </a:gridCol>
                  </a:tblGrid>
                  <a:tr h="350520"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15000"/>
                            </a:lnSpc>
                            <a:spcBef>
                              <a:spcPts val="400"/>
                            </a:spcBef>
                            <a:spcAft>
                              <a:spcPts val="400"/>
                            </a:spcAft>
                          </a:pPr>
                          <a:r>
                            <a:rPr lang="es-ES" sz="2000">
                              <a:effectLst/>
                              <a:latin typeface="Gill Sans MT" panose="020B0502020104020203" pitchFamily="34" charset="77"/>
                            </a:rPr>
                            <a:t>Fuerza centrípeta</a:t>
                          </a:r>
                        </a:p>
                      </a:txBody>
                      <a:tcPr marL="68580" marR="68580" marT="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>
                            <a:lnSpc>
                              <a:spcPct val="115000"/>
                            </a:lnSpc>
                            <a:spcBef>
                              <a:spcPts val="400"/>
                            </a:spcBef>
                            <a:spcAft>
                              <a:spcPts val="400"/>
                            </a:spcAft>
                          </a:pPr>
                          <a:r>
                            <a:rPr lang="es-ES" sz="2000">
                              <a:effectLst/>
                              <a:latin typeface="Gill Sans MT" panose="020B0502020104020203" pitchFamily="34" charset="77"/>
                            </a:rPr>
                            <a:t>Fuerza centrífuga</a:t>
                          </a:r>
                          <a:endParaRPr lang="en-AR" sz="2000">
                            <a:effectLst/>
                            <a:latin typeface="Gill Sans MT" panose="020B0502020104020203" pitchFamily="34" charset="77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61165910"/>
                      </a:ext>
                    </a:extLst>
                  </a:tr>
                  <a:tr h="2623242">
                    <a:tc>
                      <a:txBody>
                        <a:bodyPr/>
                        <a:lstStyle/>
                        <a:p>
                          <a:endParaRPr lang="en-AR"/>
                        </a:p>
                      </a:txBody>
                      <a:tcPr marL="68580" marR="68580" marT="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t="-14493" r="-100000" b="-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AR"/>
                        </a:p>
                      </a:txBody>
                      <a:tcPr marL="68580" marR="68580" marT="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00000" t="-14493" b="-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757745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1F0D5C-55DE-0145-BBA8-F207948A80E6}"/>
                  </a:ext>
                </a:extLst>
              </p:cNvPr>
              <p:cNvSpPr/>
              <p:nvPr/>
            </p:nvSpPr>
            <p:spPr>
              <a:xfrm>
                <a:off x="4291820" y="4236034"/>
                <a:ext cx="3608359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R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AR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A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R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AR">
                                  <a:latin typeface="Cambria Math" panose="02040503050406030204" pitchFamily="18" charset="0"/>
                                </a:rPr>
                                <m:t>𝑇𝐼𝐸𝑅𝑅𝐴</m:t>
                              </m:r>
                            </m:sub>
                          </m:sSub>
                          <m:r>
                            <a:rPr lang="en-AR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A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R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AR">
                                  <a:latin typeface="Cambria Math" panose="02040503050406030204" pitchFamily="18" charset="0"/>
                                </a:rPr>
                                <m:t>𝑆𝐴𝑇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A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R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AR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AR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R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AR">
                              <a:latin typeface="Cambria Math" panose="02040503050406030204" pitchFamily="18" charset="0"/>
                            </a:rPr>
                            <m:t>𝑆𝐴𝑇</m:t>
                          </m:r>
                        </m:sub>
                      </m:sSub>
                      <m:r>
                        <a:rPr lang="en-AR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A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R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AR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R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AR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AR">
                  <a:latin typeface="Gill Sans MT" panose="020B0502020104020203" pitchFamily="34" charset="77"/>
                </a:endParaRP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1F0D5C-55DE-0145-BBA8-F207948A80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820" y="4236034"/>
                <a:ext cx="3608359" cy="610936"/>
              </a:xfrm>
              <a:prstGeom prst="rect">
                <a:avLst/>
              </a:prstGeom>
              <a:blipFill>
                <a:blip r:embed="rId3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C680A48-A515-9E4E-A6ED-3E9017E6F577}"/>
                  </a:ext>
                </a:extLst>
              </p:cNvPr>
              <p:cNvSpPr/>
              <p:nvPr/>
            </p:nvSpPr>
            <p:spPr>
              <a:xfrm>
                <a:off x="2260208" y="4962096"/>
                <a:ext cx="7671581" cy="9207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R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AR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A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a:rPr lang="en-AR">
                              <a:latin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f>
                            <m:fPr>
                              <m:ctrlPr>
                                <a:rPr lang="en-A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R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AR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AR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R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AR">
                                      <a:latin typeface="Cambria Math" panose="02040503050406030204" pitchFamily="18" charset="0"/>
                                    </a:rPr>
                                    <m:t>𝑇𝐼𝐸𝑅𝑅𝐴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AR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R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AR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AR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A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a:rPr lang="en-AR">
                              <a:latin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f>
                            <m:fPr>
                              <m:ctrlPr>
                                <a:rPr lang="en-A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R">
                                  <a:latin typeface="Cambria Math" panose="02040503050406030204" pitchFamily="18" charset="0"/>
                                </a:rPr>
                                <m:t>6,67⋅</m:t>
                              </m:r>
                              <m:sSup>
                                <m:sSupPr>
                                  <m:ctrlPr>
                                    <a:rPr lang="en-AR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R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AR">
                                      <a:latin typeface="Cambria Math" panose="02040503050406030204" pitchFamily="18" charset="0"/>
                                    </a:rPr>
                                    <m:t>−11</m:t>
                                  </m:r>
                                </m:sup>
                              </m:sSup>
                              <m:r>
                                <a:rPr lang="en-AR">
                                  <a:latin typeface="Cambria Math" panose="02040503050406030204" pitchFamily="18" charset="0"/>
                                </a:rPr>
                                <m:t>⋅5,972⋅</m:t>
                              </m:r>
                              <m:sSup>
                                <m:sSupPr>
                                  <m:ctrlPr>
                                    <a:rPr lang="en-AR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R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AR"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sup>
                              </m:sSup>
                              <m:r>
                                <a:rPr lang="en-AR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p>
                                <m:sSupPr>
                                  <m:ctrlPr>
                                    <a:rPr lang="en-AR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R">
                                      <a:latin typeface="Cambria Math" panose="02040503050406030204" pitchFamily="18" charset="0"/>
                                    </a:rPr>
                                    <m:t>86400</m:t>
                                  </m:r>
                                </m:e>
                                <m:sup>
                                  <m:r>
                                    <a:rPr lang="en-AR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AR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AR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R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AR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AR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AR">
                          <a:latin typeface="Cambria Math" panose="02040503050406030204" pitchFamily="18" charset="0"/>
                        </a:rPr>
                        <m:t>=42.231 </m:t>
                      </m:r>
                      <m:r>
                        <a:rPr lang="en-AR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AR">
                  <a:latin typeface="Gill Sans MT" panose="020B0502020104020203" pitchFamily="34" charset="77"/>
                </a:endParaRPr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C680A48-A515-9E4E-A6ED-3E9017E6F5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208" y="4962096"/>
                <a:ext cx="7671581" cy="9207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9764411-FD35-AB4F-B98E-A549F8235805}"/>
                  </a:ext>
                </a:extLst>
              </p:cNvPr>
              <p:cNvSpPr/>
              <p:nvPr/>
            </p:nvSpPr>
            <p:spPr>
              <a:xfrm>
                <a:off x="3219730" y="5995224"/>
                <a:ext cx="57525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R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AR">
                              <a:latin typeface="Cambria Math" panose="02040503050406030204" pitchFamily="18" charset="0"/>
                            </a:rPr>
                            <m:t>𝑆𝑈𝑃</m:t>
                          </m:r>
                        </m:sub>
                      </m:sSub>
                      <m:r>
                        <a:rPr lang="en-AR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R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AR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A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R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AR">
                              <a:latin typeface="Cambria Math" panose="02040503050406030204" pitchFamily="18" charset="0"/>
                            </a:rPr>
                            <m:t>𝑆𝑈𝑃</m:t>
                          </m:r>
                        </m:sub>
                      </m:sSub>
                      <m:r>
                        <a:rPr lang="en-AR">
                          <a:latin typeface="Cambria Math" panose="02040503050406030204" pitchFamily="18" charset="0"/>
                        </a:rPr>
                        <m:t>=42.231 </m:t>
                      </m:r>
                      <m:r>
                        <a:rPr lang="en-AR">
                          <a:latin typeface="Cambria Math" panose="02040503050406030204" pitchFamily="18" charset="0"/>
                        </a:rPr>
                        <m:t>𝑘𝑚</m:t>
                      </m:r>
                      <m:r>
                        <a:rPr lang="en-AR">
                          <a:latin typeface="Cambria Math" panose="02040503050406030204" pitchFamily="18" charset="0"/>
                        </a:rPr>
                        <m:t>−6.371 </m:t>
                      </m:r>
                      <m:r>
                        <a:rPr lang="en-AR">
                          <a:latin typeface="Cambria Math" panose="02040503050406030204" pitchFamily="18" charset="0"/>
                        </a:rPr>
                        <m:t>𝑘𝑚</m:t>
                      </m:r>
                      <m:r>
                        <a:rPr lang="en-AR">
                          <a:latin typeface="Cambria Math" panose="02040503050406030204" pitchFamily="18" charset="0"/>
                        </a:rPr>
                        <m:t>=35.860 </m:t>
                      </m:r>
                      <m:r>
                        <a:rPr lang="en-AR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AR">
                  <a:latin typeface="Gill Sans MT" panose="020B0502020104020203" pitchFamily="34" charset="77"/>
                </a:endParaRP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9764411-FD35-AB4F-B98E-A549F82358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730" y="5995224"/>
                <a:ext cx="5752536" cy="369332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561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50" decel="500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50" decel="500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50" decel="500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0" decel="500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50" decel="500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50" decel="500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A124CE-B53F-594F-B3DD-19A3AF7FF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277" y="379853"/>
            <a:ext cx="8272085" cy="9567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Null Packet Deletion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885EC1-2807-8A4F-AE56-85EEE656D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77" y="1457133"/>
            <a:ext cx="7243386" cy="2358119"/>
          </a:xfrm>
        </p:spPr>
        <p:txBody>
          <a:bodyPr anchor="ctr">
            <a:normAutofit/>
          </a:bodyPr>
          <a:lstStyle/>
          <a:p>
            <a:r>
              <a:rPr lang="es-ES"/>
              <a:t>Exclusivo del </a:t>
            </a:r>
            <a:r>
              <a:rPr lang="es-ES" err="1"/>
              <a:t>Transport</a:t>
            </a:r>
            <a:r>
              <a:rPr lang="es-ES"/>
              <a:t> </a:t>
            </a:r>
            <a:r>
              <a:rPr lang="es-ES" err="1"/>
              <a:t>Stream</a:t>
            </a:r>
            <a:r>
              <a:rPr lang="es-ES"/>
              <a:t> y ACM.</a:t>
            </a:r>
          </a:p>
          <a:p>
            <a:r>
              <a:rPr lang="es-ES"/>
              <a:t>Su PID es 8191</a:t>
            </a:r>
            <a:r>
              <a:rPr lang="es-ES" baseline="-25000"/>
              <a:t>DEC</a:t>
            </a:r>
            <a:r>
              <a:rPr lang="es-ES"/>
              <a:t> o 1FFF</a:t>
            </a:r>
            <a:r>
              <a:rPr lang="es-ES" baseline="-25000"/>
              <a:t>HEX</a:t>
            </a:r>
            <a:r>
              <a:rPr lang="en-AR"/>
              <a:t>.</a:t>
            </a:r>
          </a:p>
          <a:p>
            <a:r>
              <a:rPr lang="es-ES"/>
              <a:t>Ayuda a reducir la tasa de información y aumentar la protección a errores.</a:t>
            </a:r>
          </a:p>
          <a:p>
            <a:r>
              <a:rPr lang="es-ES"/>
              <a:t>Utiliza un contador para saber la cantidad de paquetes nulos que deben reinsertarse posteriormente.</a:t>
            </a:r>
            <a:endParaRPr lang="en-AR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81E1C10-3B7C-5F48-8277-5D16E0AC56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304" t="6705" r="58285" b="58553"/>
          <a:stretch/>
        </p:blipFill>
        <p:spPr>
          <a:xfrm>
            <a:off x="8615362" y="1336584"/>
            <a:ext cx="2345745" cy="495733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5792D65-318A-314F-B8E8-9839412AD08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9" t="16054" r="9388" b="8843"/>
          <a:stretch/>
        </p:blipFill>
        <p:spPr bwMode="auto">
          <a:xfrm>
            <a:off x="714752" y="3815252"/>
            <a:ext cx="6500436" cy="25129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425759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A124CE-B53F-594F-B3DD-19A3AF7FF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277" y="379853"/>
            <a:ext cx="8272085" cy="9567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Null Packet Deletion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885EC1-2807-8A4F-AE56-85EEE656D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77" y="1457133"/>
            <a:ext cx="7243386" cy="2358119"/>
          </a:xfrm>
        </p:spPr>
        <p:txBody>
          <a:bodyPr anchor="ctr">
            <a:normAutofit/>
          </a:bodyPr>
          <a:lstStyle/>
          <a:p>
            <a:r>
              <a:rPr lang="es-ES"/>
              <a:t>Exclusivo del </a:t>
            </a:r>
            <a:r>
              <a:rPr lang="es-ES" err="1"/>
              <a:t>Transport</a:t>
            </a:r>
            <a:r>
              <a:rPr lang="es-ES"/>
              <a:t> </a:t>
            </a:r>
            <a:r>
              <a:rPr lang="es-ES" err="1"/>
              <a:t>Stream</a:t>
            </a:r>
            <a:r>
              <a:rPr lang="es-ES"/>
              <a:t> y ACM.</a:t>
            </a:r>
          </a:p>
          <a:p>
            <a:r>
              <a:rPr lang="es-ES"/>
              <a:t>Su PID es 8191</a:t>
            </a:r>
            <a:r>
              <a:rPr lang="es-ES" baseline="-25000"/>
              <a:t>DEC</a:t>
            </a:r>
            <a:r>
              <a:rPr lang="es-ES"/>
              <a:t> o 1FFF</a:t>
            </a:r>
            <a:r>
              <a:rPr lang="es-ES" baseline="-25000"/>
              <a:t>HEX</a:t>
            </a:r>
            <a:r>
              <a:rPr lang="en-AR"/>
              <a:t>.</a:t>
            </a:r>
          </a:p>
          <a:p>
            <a:r>
              <a:rPr lang="es-ES"/>
              <a:t>Ayuda a reducir la tasa de información y aumentar la protección a errores.</a:t>
            </a:r>
          </a:p>
          <a:p>
            <a:r>
              <a:rPr lang="es-ES"/>
              <a:t>Utiliza un contador para saber la cantidad de paquetes nulos que deben reinsertarse posteriormente.</a:t>
            </a:r>
            <a:endParaRPr lang="en-AR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81E1C10-3B7C-5F48-8277-5D16E0AC56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304" t="6705" r="58285" b="58553"/>
          <a:stretch/>
        </p:blipFill>
        <p:spPr>
          <a:xfrm>
            <a:off x="8615362" y="1336584"/>
            <a:ext cx="2345745" cy="495733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B524A750-5672-6247-98F1-A9C06607E01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3" t="5264" r="3695" b="17746"/>
          <a:stretch/>
        </p:blipFill>
        <p:spPr bwMode="auto">
          <a:xfrm>
            <a:off x="676649" y="4288586"/>
            <a:ext cx="6910014" cy="146506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839802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A124CE-B53F-594F-B3DD-19A3AF7FF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277" y="379853"/>
            <a:ext cx="8272085" cy="9567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CRC-8 Encoder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885EC1-2807-8A4F-AE56-85EEE656D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77" y="1457133"/>
            <a:ext cx="7243386" cy="2358119"/>
          </a:xfrm>
        </p:spPr>
        <p:txBody>
          <a:bodyPr anchor="ctr">
            <a:normAutofit/>
          </a:bodyPr>
          <a:lstStyle/>
          <a:p>
            <a:r>
              <a:rPr lang="en-US"/>
              <a:t>Se </a:t>
            </a:r>
            <a:r>
              <a:rPr lang="en-US" err="1"/>
              <a:t>utilza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flujos</a:t>
            </a:r>
            <a:r>
              <a:rPr lang="en-US"/>
              <a:t> </a:t>
            </a:r>
            <a:r>
              <a:rPr lang="en-US" err="1"/>
              <a:t>empaquetados</a:t>
            </a:r>
            <a:r>
              <a:rPr lang="en-US"/>
              <a:t> </a:t>
            </a:r>
            <a:r>
              <a:rPr lang="en-US" err="1"/>
              <a:t>únicamente</a:t>
            </a:r>
            <a:r>
              <a:rPr lang="en-US"/>
              <a:t>, </a:t>
            </a:r>
            <a:r>
              <a:rPr lang="en-US" err="1"/>
              <a:t>revisando</a:t>
            </a:r>
            <a:r>
              <a:rPr lang="en-US"/>
              <a:t> el campo de longitude del </a:t>
            </a:r>
            <a:r>
              <a:rPr lang="en-US" err="1"/>
              <a:t>paquete</a:t>
            </a:r>
            <a:r>
              <a:rPr lang="en-US"/>
              <a:t>.</a:t>
            </a:r>
          </a:p>
          <a:p>
            <a:r>
              <a:rPr lang="en-US"/>
              <a:t>Se </a:t>
            </a:r>
            <a:r>
              <a:rPr lang="en-US" err="1"/>
              <a:t>realiza</a:t>
            </a:r>
            <a:r>
              <a:rPr lang="en-US"/>
              <a:t> </a:t>
            </a:r>
            <a:r>
              <a:rPr lang="en-US" err="1"/>
              <a:t>codificación</a:t>
            </a:r>
            <a:r>
              <a:rPr lang="en-US"/>
              <a:t> de </a:t>
            </a:r>
            <a:r>
              <a:rPr lang="en-US" err="1"/>
              <a:t>redundancia</a:t>
            </a:r>
            <a:r>
              <a:rPr lang="en-US"/>
              <a:t> </a:t>
            </a:r>
            <a:r>
              <a:rPr lang="en-US" err="1"/>
              <a:t>cíclica</a:t>
            </a:r>
            <a:r>
              <a:rPr lang="en-US"/>
              <a:t> de 8 bits </a:t>
            </a:r>
            <a:r>
              <a:rPr lang="en-US" err="1"/>
              <a:t>sobre</a:t>
            </a:r>
            <a:r>
              <a:rPr lang="en-US"/>
              <a:t> el </a:t>
            </a:r>
            <a:r>
              <a:rPr lang="en-US" err="1"/>
              <a:t>paquete</a:t>
            </a:r>
            <a:r>
              <a:rPr lang="en-US"/>
              <a:t>, </a:t>
            </a:r>
            <a:r>
              <a:rPr lang="en-US" err="1"/>
              <a:t>omitiendo</a:t>
            </a:r>
            <a:r>
              <a:rPr lang="en-US"/>
              <a:t> el SYNC BYTE.</a:t>
            </a:r>
          </a:p>
          <a:p>
            <a:r>
              <a:rPr lang="en-AR"/>
              <a:t>Se copia el SYNC BYTE del siguiente paquete en el BBHEADER y se lo reemplaza por los bits de paridad del código.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81E1C10-3B7C-5F48-8277-5D16E0AC56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499" t="6705" r="50132" b="58553"/>
          <a:stretch/>
        </p:blipFill>
        <p:spPr>
          <a:xfrm>
            <a:off x="8615363" y="1336584"/>
            <a:ext cx="2085976" cy="495733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83D8C7A3-03B3-EE4C-92EF-D3D627104208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" t="5030" r="2338" b="9459"/>
          <a:stretch/>
        </p:blipFill>
        <p:spPr bwMode="auto">
          <a:xfrm>
            <a:off x="343277" y="3935993"/>
            <a:ext cx="4276725" cy="23228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6ABFD62-DE9B-4042-9960-F002BFDFA3B0}"/>
                  </a:ext>
                </a:extLst>
              </p:cNvPr>
              <p:cNvSpPr/>
              <p:nvPr/>
            </p:nvSpPr>
            <p:spPr>
              <a:xfrm>
                <a:off x="4736907" y="4728076"/>
                <a:ext cx="37298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R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A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AR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AR" i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AR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A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AR" i="0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AR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A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AR" i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AR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A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AR" i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AR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A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AR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R" i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AR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6ABFD62-DE9B-4042-9960-F002BFDFA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907" y="4728076"/>
                <a:ext cx="3729804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01945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A124CE-B53F-594F-B3DD-19A3AF7FF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277" y="379853"/>
            <a:ext cx="8272085" cy="9567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err="1"/>
              <a:t>BBHeader</a:t>
            </a:r>
            <a:r>
              <a:rPr lang="en-US" sz="4800"/>
              <a:t> Insertion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0885EC1-2807-8A4F-AE56-85EEE656D1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3277" y="1457133"/>
                <a:ext cx="8272084" cy="5021013"/>
              </a:xfrm>
            </p:spPr>
            <p:txBody>
              <a:bodyPr anchor="ctr">
                <a:normAutofit/>
              </a:bodyPr>
              <a:lstStyle/>
              <a:p>
                <a:r>
                  <a:rPr lang="es-ES"/>
                  <a:t>Se encarga de cortar el flujo a la entrada en campos de datos.</a:t>
                </a:r>
              </a:p>
              <a:p>
                <a:r>
                  <a:rPr lang="es-ES"/>
                  <a:t>Si hay varios flujos de datos, se concatenan los campos de datos de cada flujo para ser enviados.</a:t>
                </a:r>
              </a:p>
              <a:p>
                <a:r>
                  <a:rPr lang="es-ES"/>
                  <a:t>La longitud de los campos de datos está limitada por la cantidad de bits en un bloque BCH no codificado y por el encabezado de banda base. </a:t>
                </a:r>
                <a:endParaRPr lang="en-US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𝐷𝐹𝐿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A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𝑏𝑐h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−80 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𝑏𝑖𝑡𝑠</m:t>
                      </m:r>
                    </m:oMath>
                  </m:oMathPara>
                </a14:m>
                <a:endParaRPr lang="es-ES"/>
              </a:p>
              <a:p>
                <a:r>
                  <a:rPr lang="es-ES"/>
                  <a:t>Dependiendo del modo de uso:</a:t>
                </a:r>
              </a:p>
              <a:p>
                <a:pPr lvl="1"/>
                <a:r>
                  <a:rPr lang="es-ES"/>
                  <a:t>Se mandan los paquetes de usuarios de forma finita (DFL variable)</a:t>
                </a:r>
              </a:p>
              <a:p>
                <a:pPr lvl="1"/>
                <a:r>
                  <a:rPr lang="es-ES"/>
                  <a:t>Se cortan los paquetes dependiendo de la capacidad máxima de campo de datos (DFL constante).</a:t>
                </a:r>
              </a:p>
              <a:p>
                <a:r>
                  <a:rPr lang="es-ES"/>
                  <a:t>Este bloque también debe detectar la distancia entre el comienzo del campo de datos y el fin del paquete de usuario y agregar al campo SYNCD del encabezado de banda base.</a:t>
                </a:r>
                <a:endParaRPr lang="en-AR"/>
              </a:p>
              <a:p>
                <a:endParaRPr lang="en-AR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0885EC1-2807-8A4F-AE56-85EEE656D1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3277" y="1457133"/>
                <a:ext cx="8272084" cy="5021013"/>
              </a:xfrm>
              <a:blipFill>
                <a:blip r:embed="rId4"/>
                <a:stretch>
                  <a:fillRect l="-306" r="-306"/>
                </a:stretch>
              </a:blipFill>
            </p:spPr>
            <p:txBody>
              <a:bodyPr/>
              <a:lstStyle/>
              <a:p>
                <a:r>
                  <a:rPr lang="en-A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81E1C10-3B7C-5F48-8277-5D16E0AC56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745" t="14961" r="32033" b="67717"/>
          <a:stretch/>
        </p:blipFill>
        <p:spPr>
          <a:xfrm>
            <a:off x="8958638" y="2072074"/>
            <a:ext cx="2761169" cy="379113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23867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A124CE-B53F-594F-B3DD-19A3AF7FF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277" y="379853"/>
            <a:ext cx="8272085" cy="9567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err="1"/>
              <a:t>BBHeader</a:t>
            </a:r>
            <a:r>
              <a:rPr lang="en-US" sz="4800"/>
              <a:t> Insertion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885EC1-2807-8A4F-AE56-85EEE656D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77" y="1457133"/>
            <a:ext cx="5752723" cy="4900805"/>
          </a:xfrm>
        </p:spPr>
        <p:txBody>
          <a:bodyPr anchor="ctr">
            <a:normAutofit fontScale="92500"/>
          </a:bodyPr>
          <a:lstStyle/>
          <a:p>
            <a:r>
              <a:rPr lang="en-AR"/>
              <a:t>Se inserta un encabezado de 10 bytes antes del campo de datos.</a:t>
            </a:r>
          </a:p>
          <a:p>
            <a:r>
              <a:rPr lang="en-AR"/>
              <a:t>Se divide en los siguientes campos:</a:t>
            </a:r>
          </a:p>
          <a:p>
            <a:pPr lvl="1"/>
            <a:r>
              <a:rPr lang="es-ES" b="1"/>
              <a:t>MATYPE-1 (1 byte):</a:t>
            </a:r>
            <a:endParaRPr lang="en-AR"/>
          </a:p>
          <a:p>
            <a:pPr lvl="2"/>
            <a:r>
              <a:rPr lang="es-ES" i="1"/>
              <a:t>TS/GS (2 bit):</a:t>
            </a:r>
            <a:r>
              <a:rPr lang="es-ES"/>
              <a:t> indica la entrada es un </a:t>
            </a:r>
            <a:r>
              <a:rPr lang="es-ES" err="1"/>
              <a:t>transport</a:t>
            </a:r>
            <a:r>
              <a:rPr lang="es-ES"/>
              <a:t> </a:t>
            </a:r>
            <a:r>
              <a:rPr lang="es-ES" err="1"/>
              <a:t>stream</a:t>
            </a:r>
            <a:r>
              <a:rPr lang="es-ES"/>
              <a:t> o </a:t>
            </a:r>
            <a:r>
              <a:rPr lang="es-ES" err="1"/>
              <a:t>generic</a:t>
            </a:r>
            <a:r>
              <a:rPr lang="es-ES"/>
              <a:t> </a:t>
            </a:r>
            <a:r>
              <a:rPr lang="es-ES" err="1"/>
              <a:t>stream</a:t>
            </a:r>
            <a:r>
              <a:rPr lang="es-ES"/>
              <a:t> y se es continuo o empaquetado.</a:t>
            </a:r>
            <a:endParaRPr lang="en-AR"/>
          </a:p>
          <a:p>
            <a:pPr lvl="2"/>
            <a:r>
              <a:rPr lang="es-ES" i="1"/>
              <a:t>SIS/MIS (1 bit):</a:t>
            </a:r>
            <a:r>
              <a:rPr lang="es-ES"/>
              <a:t> indica si es un </a:t>
            </a:r>
            <a:r>
              <a:rPr lang="es-ES" err="1"/>
              <a:t>stream</a:t>
            </a:r>
            <a:r>
              <a:rPr lang="es-ES"/>
              <a:t> de una entrada o múltiples entradas.</a:t>
            </a:r>
            <a:endParaRPr lang="en-AR"/>
          </a:p>
          <a:p>
            <a:pPr lvl="2"/>
            <a:r>
              <a:rPr lang="es-ES" i="1"/>
              <a:t>CCM/ACM (1 bit):</a:t>
            </a:r>
            <a:r>
              <a:rPr lang="es-ES"/>
              <a:t> indica si se utiliza codificación y modulación constante o adaptiva.</a:t>
            </a:r>
            <a:endParaRPr lang="en-AR"/>
          </a:p>
          <a:p>
            <a:pPr lvl="2"/>
            <a:r>
              <a:rPr lang="es-ES" i="1"/>
              <a:t>ISSYI (1 bit):</a:t>
            </a:r>
            <a:r>
              <a:rPr lang="es-ES"/>
              <a:t> indica si el campo ISSY es insertado después del paquete de usuario.</a:t>
            </a:r>
            <a:endParaRPr lang="en-AR"/>
          </a:p>
          <a:p>
            <a:pPr lvl="2"/>
            <a:r>
              <a:rPr lang="es-ES" i="1"/>
              <a:t>NPD (1 bit):</a:t>
            </a:r>
            <a:r>
              <a:rPr lang="es-ES"/>
              <a:t> indica si la supresión de paquetes nulos está activada.</a:t>
            </a:r>
            <a:endParaRPr lang="en-AR"/>
          </a:p>
          <a:p>
            <a:pPr lvl="2"/>
            <a:r>
              <a:rPr lang="es-ES" i="1"/>
              <a:t>RO (2 bits):</a:t>
            </a:r>
            <a:r>
              <a:rPr lang="es-ES"/>
              <a:t> indica el factor de roll-off.</a:t>
            </a:r>
          </a:p>
          <a:p>
            <a:pPr lvl="1"/>
            <a:r>
              <a:rPr lang="es-ES" b="1"/>
              <a:t>MATYPE-2 (1 byte):</a:t>
            </a:r>
            <a:r>
              <a:rPr lang="es-ES"/>
              <a:t> se utiliza como identificador del flujo de entrada en caso de múltiples entradas en un flujo (MIS).</a:t>
            </a:r>
            <a:endParaRPr lang="en-AR"/>
          </a:p>
          <a:p>
            <a:pPr lvl="2"/>
            <a:endParaRPr lang="en-AR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81E1C10-3B7C-5F48-8277-5D16E0AC56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298" t="3171" r="29344" b="84932"/>
          <a:stretch/>
        </p:blipFill>
        <p:spPr>
          <a:xfrm>
            <a:off x="7312631" y="1336584"/>
            <a:ext cx="3659563" cy="219441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DCBCF9DE-3501-E840-B15F-7590CFE75AF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7" t="18487" r="11254" b="35325"/>
          <a:stretch/>
        </p:blipFill>
        <p:spPr bwMode="auto">
          <a:xfrm>
            <a:off x="6439277" y="4503693"/>
            <a:ext cx="5409446" cy="7277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248742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A124CE-B53F-594F-B3DD-19A3AF7FF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277" y="379853"/>
            <a:ext cx="8272085" cy="9567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err="1"/>
              <a:t>BBHeader</a:t>
            </a:r>
            <a:r>
              <a:rPr lang="en-US" sz="4800"/>
              <a:t> Insertion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885EC1-2807-8A4F-AE56-85EEE656D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77" y="1457133"/>
            <a:ext cx="5752723" cy="4900805"/>
          </a:xfrm>
        </p:spPr>
        <p:txBody>
          <a:bodyPr anchor="ctr">
            <a:normAutofit/>
          </a:bodyPr>
          <a:lstStyle/>
          <a:p>
            <a:r>
              <a:rPr lang="en-AR"/>
              <a:t>Se divide en los siguientes campos (continuación):</a:t>
            </a:r>
          </a:p>
          <a:p>
            <a:pPr lvl="1"/>
            <a:r>
              <a:rPr lang="es-ES" b="1"/>
              <a:t>UPL (2 bytes):</a:t>
            </a:r>
            <a:r>
              <a:rPr lang="es-ES"/>
              <a:t> indica la longitud del paquete de usuario en bits. Puede tomar un valor entre 0 y 65535:</a:t>
            </a:r>
            <a:endParaRPr lang="en-AR"/>
          </a:p>
          <a:p>
            <a:pPr lvl="1"/>
            <a:r>
              <a:rPr lang="es-ES" b="1"/>
              <a:t>DFL (2 bytes):</a:t>
            </a:r>
            <a:r>
              <a:rPr lang="es-ES"/>
              <a:t> indica la longitud del campo de datos en bits. Puede tomar un valor entre 0 y 58112. </a:t>
            </a:r>
            <a:endParaRPr lang="en-AR"/>
          </a:p>
          <a:p>
            <a:pPr lvl="1"/>
            <a:r>
              <a:rPr lang="es-ES" b="1"/>
              <a:t>SYNC (1 byte):</a:t>
            </a:r>
            <a:r>
              <a:rPr lang="es-ES"/>
              <a:t> es una copia del </a:t>
            </a:r>
            <a:r>
              <a:rPr lang="es-ES" err="1"/>
              <a:t>sync</a:t>
            </a:r>
            <a:r>
              <a:rPr lang="es-ES"/>
              <a:t> byte del paquete de usuario. Si tiene el valor 00</a:t>
            </a:r>
            <a:r>
              <a:rPr lang="es-ES" baseline="-25000"/>
              <a:t>HEX</a:t>
            </a:r>
            <a:r>
              <a:rPr lang="es-ES"/>
              <a:t> el decodificador CRC-8 debe quitar los bits en vez de reemplazarlos.</a:t>
            </a:r>
            <a:endParaRPr lang="en-AR"/>
          </a:p>
          <a:p>
            <a:pPr lvl="1"/>
            <a:r>
              <a:rPr lang="es-ES" b="1"/>
              <a:t>SYNCD (2 bytes):</a:t>
            </a:r>
            <a:r>
              <a:rPr lang="es-ES"/>
              <a:t> se utiliza en flujo de paquetes como la distancia en bits desde el inicio del campo de datos y el primer paquetes de usuario de la trama. Si el valor es 65535</a:t>
            </a:r>
            <a:r>
              <a:rPr lang="es-ES" baseline="-25000"/>
              <a:t>DEC</a:t>
            </a:r>
            <a:r>
              <a:rPr lang="es-ES"/>
              <a:t>, no comienza ningún paquete de usuario en la trama.</a:t>
            </a:r>
            <a:endParaRPr lang="en-AR"/>
          </a:p>
          <a:p>
            <a:pPr lvl="1"/>
            <a:r>
              <a:rPr lang="es-ES" b="1"/>
              <a:t>CRC-8 (1 byte):</a:t>
            </a:r>
            <a:r>
              <a:rPr lang="es-ES"/>
              <a:t> codificación de detección de error sobre los primeros nueve bytes.</a:t>
            </a:r>
            <a:endParaRPr lang="en-AR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81E1C10-3B7C-5F48-8277-5D16E0AC56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298" t="3171" r="29344" b="84932"/>
          <a:stretch/>
        </p:blipFill>
        <p:spPr>
          <a:xfrm>
            <a:off x="7312631" y="1336583"/>
            <a:ext cx="3659563" cy="219441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4548F8D6-3255-1D44-B371-003D40BFFE2E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6" t="12084" r="4059" b="10587"/>
          <a:stretch/>
        </p:blipFill>
        <p:spPr bwMode="auto">
          <a:xfrm>
            <a:off x="6374447" y="4370162"/>
            <a:ext cx="5535930" cy="11512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189148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A124CE-B53F-594F-B3DD-19A3AF7FF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277" y="379853"/>
            <a:ext cx="8272085" cy="9567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err="1"/>
              <a:t>BBHeader</a:t>
            </a:r>
            <a:r>
              <a:rPr lang="en-US" sz="4800"/>
              <a:t> Insertion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81E1C10-3B7C-5F48-8277-5D16E0AC56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298" t="3171" r="29344" b="84932"/>
          <a:stretch/>
        </p:blipFill>
        <p:spPr>
          <a:xfrm>
            <a:off x="8027006" y="239374"/>
            <a:ext cx="3659563" cy="219441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1177C4-A36B-A94A-8739-7F6594AC54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719" y="2433793"/>
            <a:ext cx="7197569" cy="381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118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A124CE-B53F-594F-B3DD-19A3AF7FF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277" y="379853"/>
            <a:ext cx="8272085" cy="9567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Stream Adaptation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0885EC1-2807-8A4F-AE56-85EEE656D1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3277" y="1457133"/>
                <a:ext cx="5752723" cy="2557655"/>
              </a:xfrm>
            </p:spPr>
            <p:txBody>
              <a:bodyPr anchor="ctr">
                <a:normAutofit/>
              </a:bodyPr>
              <a:lstStyle/>
              <a:p>
                <a:r>
                  <a:rPr lang="es-ES"/>
                  <a:t>Rellena la trama de banda base (</a:t>
                </a:r>
                <a:r>
                  <a:rPr lang="es-ES" err="1"/>
                  <a:t>BBFrame</a:t>
                </a:r>
                <a:r>
                  <a:rPr lang="es-ES"/>
                  <a:t>) al valor de bloque BCH sin codificar (</a:t>
                </a:r>
                <a:r>
                  <a:rPr lang="es-ES" err="1"/>
                  <a:t>k</a:t>
                </a:r>
                <a:r>
                  <a:rPr lang="es-ES" baseline="-25000" err="1"/>
                  <a:t>BCH</a:t>
                </a:r>
                <a:r>
                  <a:rPr lang="es-ES"/>
                  <a:t>) que depende del FEC </a:t>
                </a:r>
                <a:r>
                  <a:rPr lang="es-ES" err="1"/>
                  <a:t>rate</a:t>
                </a:r>
                <a:r>
                  <a:rPr lang="en-AR"/>
                  <a:t>.</a:t>
                </a:r>
              </a:p>
              <a:p>
                <a:r>
                  <a:rPr lang="es-ES" err="1"/>
                  <a:t>Aleatoriza</a:t>
                </a:r>
                <a:r>
                  <a:rPr lang="es-ES"/>
                  <a:t> la trama con una PRBS sincronizada con la misma</a:t>
                </a:r>
                <a:r>
                  <a:rPr lang="en-AR"/>
                  <a:t>.</a:t>
                </a:r>
              </a:p>
              <a:p>
                <a:r>
                  <a:rPr lang="es-ES"/>
                  <a:t>El polinomio generador usado es:</a:t>
                </a:r>
                <a:r>
                  <a:rPr lang="en-AR"/>
                  <a:t>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A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15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A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  <m:r>
                      <a:rPr lang="es-E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AR"/>
                  <a:t>.</a:t>
                </a: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0885EC1-2807-8A4F-AE56-85EEE656D1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3277" y="1457133"/>
                <a:ext cx="5752723" cy="2557655"/>
              </a:xfrm>
              <a:blipFill>
                <a:blip r:embed="rId4"/>
                <a:stretch>
                  <a:fillRect l="-440" r="-659"/>
                </a:stretch>
              </a:blipFill>
            </p:spPr>
            <p:txBody>
              <a:bodyPr/>
              <a:lstStyle/>
              <a:p>
                <a:r>
                  <a:rPr lang="en-A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81E1C10-3B7C-5F48-8277-5D16E0AC56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35" t="49137" r="78233" b="12894"/>
          <a:stretch/>
        </p:blipFill>
        <p:spPr>
          <a:xfrm>
            <a:off x="7370762" y="1457133"/>
            <a:ext cx="3543300" cy="444341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 descr="A picture containing timeline&#10;&#10;Description automatically generated">
            <a:extLst>
              <a:ext uri="{FF2B5EF4-FFF2-40B4-BE49-F238E27FC236}">
                <a16:creationId xmlns:a16="http://schemas.microsoft.com/office/drawing/2014/main" id="{C217AA9B-8C78-9F43-8EDE-32D110F18D5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16" b="31480"/>
          <a:stretch/>
        </p:blipFill>
        <p:spPr bwMode="auto">
          <a:xfrm>
            <a:off x="466003" y="4234263"/>
            <a:ext cx="6438757" cy="12012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440903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A124CE-B53F-594F-B3DD-19A3AF7FF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277" y="379853"/>
            <a:ext cx="8272085" cy="9567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FEC </a:t>
            </a:r>
            <a:r>
              <a:rPr lang="en-US" sz="4800" err="1"/>
              <a:t>Enconding</a:t>
            </a:r>
            <a:endParaRPr lang="en-US" sz="48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885EC1-2807-8A4F-AE56-85EEE656D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78" y="1457134"/>
            <a:ext cx="4843086" cy="5021014"/>
          </a:xfrm>
        </p:spPr>
        <p:txBody>
          <a:bodyPr anchor="ctr">
            <a:normAutofit/>
          </a:bodyPr>
          <a:lstStyle/>
          <a:p>
            <a:r>
              <a:rPr lang="en-US" err="1"/>
              <a:t>Realiza</a:t>
            </a:r>
            <a:r>
              <a:rPr lang="en-US"/>
              <a:t> la </a:t>
            </a:r>
            <a:r>
              <a:rPr lang="en-US" err="1"/>
              <a:t>codificación</a:t>
            </a:r>
            <a:r>
              <a:rPr lang="en-US"/>
              <a:t> externa (</a:t>
            </a:r>
            <a:r>
              <a:rPr lang="es-ES"/>
              <a:t>Bose-</a:t>
            </a:r>
            <a:r>
              <a:rPr lang="es-ES" err="1"/>
              <a:t>Chaudhury</a:t>
            </a:r>
            <a:r>
              <a:rPr lang="es-ES"/>
              <a:t>-</a:t>
            </a:r>
            <a:r>
              <a:rPr lang="es-ES" err="1"/>
              <a:t>Hocquenghem</a:t>
            </a:r>
            <a:r>
              <a:rPr lang="en-AR"/>
              <a:t>).</a:t>
            </a:r>
          </a:p>
          <a:p>
            <a:r>
              <a:rPr lang="en-AR"/>
              <a:t>Se encarga de la codificación interna (Low Density Parity Check).</a:t>
            </a:r>
          </a:p>
          <a:p>
            <a:r>
              <a:rPr lang="en-AR"/>
              <a:t>Se entrelazan los datos.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81E1C10-3B7C-5F48-8277-5D16E0AC56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101" t="48048" r="47421" b="12518"/>
          <a:stretch/>
        </p:blipFill>
        <p:spPr>
          <a:xfrm>
            <a:off x="5069405" y="1457133"/>
            <a:ext cx="6779317" cy="502101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17729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A124CE-B53F-594F-B3DD-19A3AF7FF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277" y="379853"/>
            <a:ext cx="8272085" cy="9567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BCH Encoder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885EC1-2807-8A4F-AE56-85EEE656D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77" y="1457134"/>
            <a:ext cx="6900485" cy="5021014"/>
          </a:xfrm>
        </p:spPr>
        <p:txBody>
          <a:bodyPr anchor="ctr">
            <a:normAutofit/>
          </a:bodyPr>
          <a:lstStyle/>
          <a:p>
            <a:r>
              <a:rPr lang="es-ES" sz="2000"/>
              <a:t>Generalización de los códigos de </a:t>
            </a:r>
            <a:r>
              <a:rPr lang="es-ES" sz="2000" err="1"/>
              <a:t>Hamming</a:t>
            </a:r>
            <a:r>
              <a:rPr lang="en-AR" sz="2000"/>
              <a:t>.</a:t>
            </a:r>
          </a:p>
          <a:p>
            <a:r>
              <a:rPr lang="es-ES" sz="2000"/>
              <a:t>Altamente configurable</a:t>
            </a:r>
            <a:r>
              <a:rPr lang="en-AR" sz="2000"/>
              <a:t>:</a:t>
            </a:r>
          </a:p>
          <a:p>
            <a:pPr lvl="1"/>
            <a:r>
              <a:rPr lang="es-ES" sz="1800"/>
              <a:t>Longitud de los bloques.</a:t>
            </a:r>
          </a:p>
          <a:p>
            <a:pPr lvl="1"/>
            <a:r>
              <a:rPr lang="es-ES" sz="1800"/>
              <a:t>Tasa de código.</a:t>
            </a:r>
          </a:p>
          <a:p>
            <a:pPr lvl="1"/>
            <a:r>
              <a:rPr lang="es-ES" sz="1800"/>
              <a:t>Tamaño del alfabeto.</a:t>
            </a:r>
          </a:p>
          <a:p>
            <a:pPr lvl="1"/>
            <a:r>
              <a:rPr lang="es-ES" sz="1800"/>
              <a:t>Capacidad de corrección</a:t>
            </a:r>
            <a:r>
              <a:rPr lang="en-AR" sz="1800"/>
              <a:t>.</a:t>
            </a:r>
          </a:p>
          <a:p>
            <a:r>
              <a:rPr lang="es-ES" sz="2000"/>
              <a:t>Rendimiento con longitud de bloque de unas centenas es considerablemente mayor frente a otros códigos con la misma longitud de bloque y tasa de código</a:t>
            </a:r>
            <a:r>
              <a:rPr lang="en-AR" sz="2000"/>
              <a:t>.</a:t>
            </a:r>
          </a:p>
          <a:p>
            <a:endParaRPr lang="en-AR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81E1C10-3B7C-5F48-8277-5D16E0AC56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628" t="62524" r="65940" b="19970"/>
          <a:stretch/>
        </p:blipFill>
        <p:spPr>
          <a:xfrm>
            <a:off x="7943850" y="2313682"/>
            <a:ext cx="3357563" cy="294258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13660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C7229-EF36-214B-83F2-22F6E9AD8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AR" sz="3300">
                <a:latin typeface="Gill Sans MT" panose="020B0502020104020203" pitchFamily="34" charset="77"/>
              </a:rPr>
              <a:t>Travelling Wave Tube Amplifier (TWTA)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A2448-1352-C148-92B1-60F39ACB8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r>
              <a:rPr lang="en-AR">
                <a:latin typeface="Gill Sans MT" panose="020B0502020104020203" pitchFamily="34" charset="77"/>
              </a:rPr>
              <a:t>Amplificador activo.</a:t>
            </a:r>
          </a:p>
          <a:p>
            <a:r>
              <a:rPr lang="en-AR">
                <a:latin typeface="Gill Sans MT" panose="020B0502020104020203" pitchFamily="34" charset="77"/>
              </a:rPr>
              <a:t>Gran atenuación con bajo nivel de ruido.</a:t>
            </a:r>
          </a:p>
          <a:p>
            <a:r>
              <a:rPr lang="en-AR">
                <a:latin typeface="Gill Sans MT" panose="020B0502020104020203" pitchFamily="34" charset="77"/>
              </a:rPr>
              <a:t>No linealidades cerca de la zona de trabajo. </a:t>
            </a:r>
            <a:r>
              <a:rPr lang="en-AR">
                <a:latin typeface="Gill Sans MT" panose="020B0502020104020203" pitchFamily="34" charset="77"/>
                <a:sym typeface="Wingdings" pitchFamily="2" charset="2"/>
              </a:rPr>
              <a:t> QPSK</a:t>
            </a:r>
            <a:endParaRPr lang="en-AR">
              <a:latin typeface="Gill Sans MT" panose="020B0502020104020203" pitchFamily="34" charset="77"/>
            </a:endParaRPr>
          </a:p>
          <a:p>
            <a:r>
              <a:rPr lang="en-AR">
                <a:latin typeface="Gill Sans MT" panose="020B0502020104020203" pitchFamily="34" charset="77"/>
              </a:rPr>
              <a:t>Alimentación con celdas solares o baterias de respaldo.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7DEF6E5-D802-944C-ADCE-DC55EC18F61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752" y="1435393"/>
            <a:ext cx="6095593" cy="382498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7245942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A124CE-B53F-594F-B3DD-19A3AF7FF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277" y="379853"/>
            <a:ext cx="8272085" cy="9567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BCH Encoder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0885EC1-2807-8A4F-AE56-85EEE656D1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3277" y="1457134"/>
                <a:ext cx="7086223" cy="5021014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s-ES" sz="2000"/>
                  <a:t>Funcionamiento:</a:t>
                </a:r>
                <a:endParaRPr lang="en-AR" sz="2000"/>
              </a:p>
              <a:p>
                <a:pPr marL="342900" lvl="0" indent="-342900">
                  <a:buFont typeface="+mj-lt"/>
                  <a:buAutoNum type="arabicPeriod"/>
                </a:pPr>
                <a:r>
                  <a:rPr lang="es-ES" sz="2000"/>
                  <a:t>Se multiplica el mensaje a transmitir por x elevado a la diferencia entre la longitud de la trama de salida y la de entrada.</a:t>
                </a:r>
                <a:endParaRPr lang="en-AR" sz="20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i="1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A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ES" sz="200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A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sSub>
                            <m:sSubPr>
                              <m:ctrlPr>
                                <a:rPr lang="en-A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𝐵𝐶𝐻</m:t>
                              </m:r>
                            </m:sub>
                          </m:sSub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A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𝐵𝐶𝐻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AR" sz="2000"/>
              </a:p>
              <a:p>
                <a:pPr marL="342900" lvl="0" indent="-342900">
                  <a:buFont typeface="+mj-lt"/>
                  <a:buAutoNum type="arabicPeriod" startAt="2"/>
                </a:pPr>
                <a:r>
                  <a:rPr lang="es-ES" sz="2000"/>
                  <a:t>Dividir el resultado por el polinomio generador g(x).</a:t>
                </a:r>
                <a:endParaRPr lang="en-AR" sz="20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A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E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en-A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A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A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  <m:t>𝐵𝐶𝐻</m:t>
                                  </m:r>
                                </m:sub>
                              </m:sSub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A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s-ES" sz="2000" i="1">
                                      <a:latin typeface="Cambria Math" panose="02040503050406030204" pitchFamily="18" charset="0"/>
                                    </a:rPr>
                                    <m:t>𝐵𝐶𝐻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AR" sz="2000"/>
              </a:p>
              <a:p>
                <a:pPr marL="342900" lvl="0" indent="-342900">
                  <a:buFont typeface="+mj-lt"/>
                  <a:buAutoNum type="arabicPeriod" startAt="3"/>
                </a:pPr>
                <a:r>
                  <a:rPr lang="es-ES" sz="2000"/>
                  <a:t>Generar el polinomio de la palabra de código.</a:t>
                </a:r>
                <a:endParaRPr lang="en-AR" sz="20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i="1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A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E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i="1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A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ES" sz="200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A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sSub>
                            <m:sSubPr>
                              <m:ctrlPr>
                                <a:rPr lang="en-A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𝐵𝐶𝐻</m:t>
                              </m:r>
                            </m:sub>
                          </m:sSub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A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s-ES" sz="2000" i="1">
                                  <a:latin typeface="Cambria Math" panose="02040503050406030204" pitchFamily="18" charset="0"/>
                                </a:rPr>
                                <m:t>𝐵𝐶𝐻</m:t>
                              </m:r>
                            </m:sub>
                          </m:sSub>
                        </m:sup>
                      </m:sSup>
                      <m:r>
                        <a:rPr lang="es-E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20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s-E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E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R" sz="2000"/>
              </a:p>
              <a:p>
                <a:endParaRPr lang="en-AR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0885EC1-2807-8A4F-AE56-85EEE656D1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3277" y="1457134"/>
                <a:ext cx="7086223" cy="5021014"/>
              </a:xfrm>
              <a:blipFill>
                <a:blip r:embed="rId4"/>
                <a:stretch>
                  <a:fillRect l="-714" r="-536"/>
                </a:stretch>
              </a:blipFill>
            </p:spPr>
            <p:txBody>
              <a:bodyPr/>
              <a:lstStyle/>
              <a:p>
                <a:r>
                  <a:rPr lang="en-A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81E1C10-3B7C-5F48-8277-5D16E0AC56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628" t="62524" r="65940" b="19970"/>
          <a:stretch/>
        </p:blipFill>
        <p:spPr>
          <a:xfrm>
            <a:off x="7943850" y="2313682"/>
            <a:ext cx="3357563" cy="294258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78168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A124CE-B53F-594F-B3DD-19A3AF7FF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277" y="379853"/>
            <a:ext cx="8272085" cy="9567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LDPC Encoder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885EC1-2807-8A4F-AE56-85EEE656D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77" y="1457134"/>
            <a:ext cx="7086223" cy="2114741"/>
          </a:xfrm>
        </p:spPr>
        <p:txBody>
          <a:bodyPr anchor="ctr">
            <a:normAutofit/>
          </a:bodyPr>
          <a:lstStyle/>
          <a:p>
            <a:r>
              <a:rPr lang="es-ES"/>
              <a:t>Sistema de codificación de corrección de errores lineal.</a:t>
            </a:r>
          </a:p>
          <a:p>
            <a:r>
              <a:rPr lang="es-ES"/>
              <a:t>Los </a:t>
            </a:r>
            <a:r>
              <a:rPr lang="es-ES" err="1"/>
              <a:t>subsets</a:t>
            </a:r>
            <a:r>
              <a:rPr lang="es-ES"/>
              <a:t> de bits de paridad son de menor tamaño, lo que reduce el procesamiento considerablemente. </a:t>
            </a:r>
          </a:p>
          <a:p>
            <a:r>
              <a:rPr lang="es-ES"/>
              <a:t>Los </a:t>
            </a:r>
            <a:r>
              <a:rPr lang="es-ES" err="1"/>
              <a:t>subsets</a:t>
            </a:r>
            <a:r>
              <a:rPr lang="es-ES"/>
              <a:t> toman en consideración los propios bits de paridad y por lo que permite tener un BER muy bajo.</a:t>
            </a:r>
            <a:r>
              <a:rPr lang="en-AR"/>
              <a:t> </a:t>
            </a:r>
            <a:endParaRPr lang="es-E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81E1C10-3B7C-5F48-8277-5D16E0AC56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546" t="63209" r="55189" b="20980"/>
          <a:stretch/>
        </p:blipFill>
        <p:spPr>
          <a:xfrm>
            <a:off x="8086725" y="2443162"/>
            <a:ext cx="3014664" cy="265747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A877344E-0BE9-2847-AEF9-CF0489E0D5E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3" t="15322" r="8161" b="20125"/>
          <a:stretch/>
        </p:blipFill>
        <p:spPr bwMode="auto">
          <a:xfrm>
            <a:off x="551998" y="3929062"/>
            <a:ext cx="6982729" cy="23431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512333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A124CE-B53F-594F-B3DD-19A3AF7FF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277" y="379853"/>
            <a:ext cx="8272085" cy="9567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Bit </a:t>
            </a:r>
            <a:r>
              <a:rPr lang="en-US" sz="4800" err="1"/>
              <a:t>Interleaver</a:t>
            </a:r>
            <a:endParaRPr lang="en-US" sz="48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885EC1-2807-8A4F-AE56-85EEE656D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78" y="1457134"/>
            <a:ext cx="3757236" cy="4372166"/>
          </a:xfrm>
        </p:spPr>
        <p:txBody>
          <a:bodyPr anchor="ctr">
            <a:normAutofit/>
          </a:bodyPr>
          <a:lstStyle/>
          <a:p>
            <a:r>
              <a:rPr lang="es-ES"/>
              <a:t>Se cargan los datos de manera serial en las columnas de las matrices. </a:t>
            </a:r>
          </a:p>
          <a:p>
            <a:r>
              <a:rPr lang="es-ES"/>
              <a:t>Se leen los datos leyendo cada fila en vez de la columna</a:t>
            </a:r>
            <a:r>
              <a:rPr lang="en-AR"/>
              <a:t>.</a:t>
            </a:r>
          </a:p>
          <a:p>
            <a:r>
              <a:rPr lang="es-ES"/>
              <a:t>MSB del encabezado de banda base es el primero que se lee</a:t>
            </a:r>
            <a:r>
              <a:rPr lang="en-AR"/>
              <a:t>.</a:t>
            </a:r>
          </a:p>
          <a:p>
            <a:r>
              <a:rPr lang="es-ES"/>
              <a:t>Este procedimiento solo se hace cuando el esquema de modulación utilizado es 8PSK, 16APSK o 32 APSK.</a:t>
            </a:r>
            <a:r>
              <a:rPr lang="en-AR"/>
              <a:t> </a:t>
            </a:r>
            <a:endParaRPr lang="es-E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81E1C10-3B7C-5F48-8277-5D16E0AC56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616" t="63346" r="47990" b="20418"/>
          <a:stretch/>
        </p:blipFill>
        <p:spPr>
          <a:xfrm>
            <a:off x="8615362" y="1795605"/>
            <a:ext cx="2871788" cy="360862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Chart, diagram&#10;&#10;Description automatically generated">
            <a:extLst>
              <a:ext uri="{FF2B5EF4-FFF2-40B4-BE49-F238E27FC236}">
                <a16:creationId xmlns:a16="http://schemas.microsoft.com/office/drawing/2014/main" id="{1C46FA69-50E7-D64A-A3FD-242CAF1EB6F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2" t="25725" r="23985" b="2393"/>
          <a:stretch/>
        </p:blipFill>
        <p:spPr bwMode="auto">
          <a:xfrm>
            <a:off x="4214813" y="1795604"/>
            <a:ext cx="4155121" cy="35968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715746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A124CE-B53F-594F-B3DD-19A3AF7FF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277" y="379853"/>
            <a:ext cx="8272085" cy="9567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Bit </a:t>
            </a:r>
            <a:r>
              <a:rPr lang="en-US" sz="4800" err="1"/>
              <a:t>Interleaver</a:t>
            </a:r>
            <a:endParaRPr lang="en-US" sz="480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885EC1-2807-8A4F-AE56-85EEE656D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77" y="1457133"/>
            <a:ext cx="1985585" cy="4372166"/>
          </a:xfrm>
        </p:spPr>
        <p:txBody>
          <a:bodyPr anchor="ctr">
            <a:normAutofit/>
          </a:bodyPr>
          <a:lstStyle/>
          <a:p>
            <a:r>
              <a:rPr lang="en-US" err="1"/>
              <a:t>Esquemas</a:t>
            </a:r>
            <a:r>
              <a:rPr lang="en-US"/>
              <a:t>:</a:t>
            </a:r>
          </a:p>
          <a:p>
            <a:pPr lvl="1"/>
            <a:r>
              <a:rPr lang="en-US"/>
              <a:t>QPSK.</a:t>
            </a:r>
          </a:p>
          <a:p>
            <a:pPr lvl="1"/>
            <a:r>
              <a:rPr lang="en-US"/>
              <a:t>8PSK.</a:t>
            </a:r>
          </a:p>
          <a:p>
            <a:pPr lvl="1"/>
            <a:r>
              <a:rPr lang="en-US"/>
              <a:t>16APSK.</a:t>
            </a:r>
          </a:p>
          <a:p>
            <a:pPr lvl="1"/>
            <a:r>
              <a:rPr lang="en-US"/>
              <a:t>32APSK.</a:t>
            </a:r>
          </a:p>
          <a:p>
            <a:r>
              <a:rPr lang="en-US"/>
              <a:t>Código Gray.</a:t>
            </a:r>
            <a:endParaRPr lang="es-E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81E1C10-3B7C-5F48-8277-5D16E0AC56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960" t="57775" r="35924" b="18183"/>
          <a:stretch/>
        </p:blipFill>
        <p:spPr>
          <a:xfrm>
            <a:off x="7651748" y="971454"/>
            <a:ext cx="3929063" cy="53435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 descr="Chart, radar chart&#10;&#10;Description automatically generated">
            <a:extLst>
              <a:ext uri="{FF2B5EF4-FFF2-40B4-BE49-F238E27FC236}">
                <a16:creationId xmlns:a16="http://schemas.microsoft.com/office/drawing/2014/main" id="{1701A057-AB8A-9D4D-947E-4169EAA440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9" t="3374" r="5598"/>
          <a:stretch/>
        </p:blipFill>
        <p:spPr bwMode="auto">
          <a:xfrm>
            <a:off x="2328863" y="1638808"/>
            <a:ext cx="4928691" cy="40088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884414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A124CE-B53F-594F-B3DD-19A3AF7FF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277" y="379853"/>
            <a:ext cx="8272085" cy="9567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Mapping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885EC1-2807-8A4F-AE56-85EEE656D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77" y="1457133"/>
            <a:ext cx="6857623" cy="2436967"/>
          </a:xfrm>
        </p:spPr>
        <p:txBody>
          <a:bodyPr anchor="ctr">
            <a:normAutofit/>
          </a:bodyPr>
          <a:lstStyle/>
          <a:p>
            <a:r>
              <a:rPr lang="en-US"/>
              <a:t>QPSK </a:t>
            </a:r>
            <a:r>
              <a:rPr lang="en-US" err="1"/>
              <a:t>jerárquico</a:t>
            </a:r>
            <a:r>
              <a:rPr lang="en-US"/>
              <a:t>:</a:t>
            </a:r>
          </a:p>
          <a:p>
            <a:pPr lvl="1"/>
            <a:r>
              <a:rPr lang="es-ES"/>
              <a:t>Se define a cada cuadrante como un punto de la constelación, ganando dos bits para transmisión de alta prioridad</a:t>
            </a:r>
            <a:r>
              <a:rPr lang="en-AR"/>
              <a:t>.</a:t>
            </a:r>
          </a:p>
          <a:p>
            <a:pPr lvl="1"/>
            <a:r>
              <a:rPr lang="es-ES"/>
              <a:t>Discerniendo entre dos puntos por cuadrante puedo agregar un bit de baja prioridad para esta modulación. Tengo un total de tres bits por símbolo.</a:t>
            </a:r>
          </a:p>
          <a:p>
            <a:pPr lvl="1"/>
            <a:r>
              <a:rPr lang="es-ES"/>
              <a:t>Compatible con DVB-S.</a:t>
            </a:r>
            <a:endParaRPr lang="en-AR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81E1C10-3B7C-5F48-8277-5D16E0AC56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960" t="57775" r="35924" b="18183"/>
          <a:stretch/>
        </p:blipFill>
        <p:spPr>
          <a:xfrm>
            <a:off x="7651748" y="971454"/>
            <a:ext cx="3929063" cy="53435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Schematic&#10;&#10;Description automatically generated">
            <a:extLst>
              <a:ext uri="{FF2B5EF4-FFF2-40B4-BE49-F238E27FC236}">
                <a16:creationId xmlns:a16="http://schemas.microsoft.com/office/drawing/2014/main" id="{BF40A4B0-25A1-094E-A46A-0444C11D73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856" y="3894100"/>
            <a:ext cx="4514463" cy="24208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4867503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A124CE-B53F-594F-B3DD-19A3AF7FF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277" y="379853"/>
            <a:ext cx="8272085" cy="9567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Physical Layer Framing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885EC1-2807-8A4F-AE56-85EEE656D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77" y="1457133"/>
            <a:ext cx="6857623" cy="4672205"/>
          </a:xfrm>
        </p:spPr>
        <p:txBody>
          <a:bodyPr anchor="ctr">
            <a:normAutofit/>
          </a:bodyPr>
          <a:lstStyle/>
          <a:p>
            <a:pPr lvl="0"/>
            <a:r>
              <a:rPr lang="es-ES" err="1"/>
              <a:t>Envia</a:t>
            </a:r>
            <a:r>
              <a:rPr lang="es-ES"/>
              <a:t> un </a:t>
            </a:r>
            <a:r>
              <a:rPr lang="es-ES" err="1"/>
              <a:t>Dummy</a:t>
            </a:r>
            <a:r>
              <a:rPr lang="es-ES"/>
              <a:t> </a:t>
            </a:r>
            <a:r>
              <a:rPr lang="es-ES" err="1"/>
              <a:t>PLFrame</a:t>
            </a:r>
            <a:r>
              <a:rPr lang="es-ES"/>
              <a:t> cuando la trama a la entrada no está lista para ser procesada</a:t>
            </a:r>
            <a:endParaRPr lang="en-AR"/>
          </a:p>
          <a:p>
            <a:pPr lvl="0"/>
            <a:r>
              <a:rPr lang="es-ES"/>
              <a:t>Rebana la </a:t>
            </a:r>
            <a:r>
              <a:rPr lang="es-ES" err="1"/>
              <a:t>XFECFrame</a:t>
            </a:r>
            <a:r>
              <a:rPr lang="es-ES"/>
              <a:t> en slots de 90 símbolos.</a:t>
            </a:r>
            <a:endParaRPr lang="en-AR"/>
          </a:p>
          <a:p>
            <a:pPr lvl="0"/>
            <a:r>
              <a:rPr lang="es-ES"/>
              <a:t>Genera el encabezado de capa física (PLH) de 90 símbolos e insertarlo antes del XFECF.</a:t>
            </a:r>
            <a:endParaRPr lang="en-AR"/>
          </a:p>
          <a:p>
            <a:pPr lvl="0"/>
            <a:r>
              <a:rPr lang="es-ES"/>
              <a:t>Inserta bloques de piloto de 36 símbolos cada 16 slots.</a:t>
            </a:r>
            <a:endParaRPr lang="en-AR"/>
          </a:p>
          <a:p>
            <a:pPr lvl="0"/>
            <a:r>
              <a:rPr lang="es-ES" err="1"/>
              <a:t>Aleatoriza</a:t>
            </a:r>
            <a:r>
              <a:rPr lang="es-ES"/>
              <a:t> las señales IQ.</a:t>
            </a:r>
          </a:p>
          <a:p>
            <a:pPr marL="0" lvl="0" indent="0">
              <a:buNone/>
            </a:pPr>
            <a:r>
              <a:rPr lang="es-ES" err="1"/>
              <a:t>Dummy</a:t>
            </a:r>
            <a:r>
              <a:rPr lang="es-ES"/>
              <a:t> PL </a:t>
            </a:r>
            <a:r>
              <a:rPr lang="es-ES" err="1"/>
              <a:t>Frame</a:t>
            </a:r>
            <a:r>
              <a:rPr lang="es-ES"/>
              <a:t>:</a:t>
            </a:r>
          </a:p>
          <a:p>
            <a:r>
              <a:rPr lang="es-ES"/>
              <a:t>PL </a:t>
            </a:r>
            <a:r>
              <a:rPr lang="es-ES" err="1"/>
              <a:t>Header</a:t>
            </a:r>
            <a:r>
              <a:rPr lang="es-ES"/>
              <a:t>:</a:t>
            </a:r>
          </a:p>
          <a:p>
            <a:pPr lvl="1"/>
            <a:r>
              <a:rPr lang="es-ES"/>
              <a:t>90 símbolos.</a:t>
            </a:r>
          </a:p>
          <a:p>
            <a:pPr lvl="1"/>
            <a:r>
              <a:rPr lang="es-ES"/>
              <a:t>π/2 </a:t>
            </a:r>
            <a:r>
              <a:rPr lang="es-ES" err="1"/>
              <a:t>shift</a:t>
            </a:r>
            <a:r>
              <a:rPr lang="es-ES"/>
              <a:t> BPSK.</a:t>
            </a:r>
          </a:p>
          <a:p>
            <a:r>
              <a:rPr lang="es-ES"/>
              <a:t>36 slots de portadora sin modular.</a:t>
            </a:r>
            <a:endParaRPr lang="en-AR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81E1C10-3B7C-5F48-8277-5D16E0AC56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224" t="42219" r="17596" b="12562"/>
          <a:stretch/>
        </p:blipFill>
        <p:spPr>
          <a:xfrm>
            <a:off x="7948611" y="1336584"/>
            <a:ext cx="3492502" cy="497124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44590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A124CE-B53F-594F-B3DD-19A3AF7FF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277" y="379853"/>
            <a:ext cx="8272085" cy="9567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Physical Layer Header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885EC1-2807-8A4F-AE56-85EEE656D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77" y="1457133"/>
            <a:ext cx="6857623" cy="4672205"/>
          </a:xfrm>
        </p:spPr>
        <p:txBody>
          <a:bodyPr anchor="ctr">
            <a:normAutofit/>
          </a:bodyPr>
          <a:lstStyle/>
          <a:p>
            <a:r>
              <a:rPr lang="es-ES"/>
              <a:t>Campos:</a:t>
            </a:r>
          </a:p>
          <a:p>
            <a:pPr lvl="1"/>
            <a:r>
              <a:rPr lang="es-ES" b="1"/>
              <a:t>SOF (26 símbolos):</a:t>
            </a:r>
            <a:r>
              <a:rPr lang="es-ES"/>
              <a:t> indica el principio de la trama. Tiene el valor 18D2E82</a:t>
            </a:r>
            <a:r>
              <a:rPr lang="es-ES" baseline="-25000"/>
              <a:t>HEX</a:t>
            </a:r>
            <a:r>
              <a:rPr lang="es-ES"/>
              <a:t>.</a:t>
            </a:r>
            <a:endParaRPr lang="en-AR"/>
          </a:p>
          <a:p>
            <a:pPr lvl="1"/>
            <a:r>
              <a:rPr lang="es-ES" b="1"/>
              <a:t>PLS </a:t>
            </a:r>
            <a:r>
              <a:rPr lang="es-ES" b="1" err="1"/>
              <a:t>code</a:t>
            </a:r>
            <a:r>
              <a:rPr lang="es-ES" b="1"/>
              <a:t> (64 símbolos):</a:t>
            </a:r>
            <a:r>
              <a:rPr lang="es-ES"/>
              <a:t> el código de señalización de capa física tiene una distancia mínima de </a:t>
            </a:r>
            <a:r>
              <a:rPr lang="es-ES" err="1"/>
              <a:t>Hamming</a:t>
            </a:r>
            <a:r>
              <a:rPr lang="es-ES"/>
              <a:t> de 32. Se utiliza para transmitir 7 bits de señalización que se reparten en dos campos:</a:t>
            </a:r>
            <a:endParaRPr lang="en-AR"/>
          </a:p>
          <a:p>
            <a:pPr lvl="2"/>
            <a:r>
              <a:rPr lang="es-ES"/>
              <a:t>MODCOD (5 símbolos): indica la modulación y el FEC </a:t>
            </a:r>
            <a:r>
              <a:rPr lang="es-ES" err="1"/>
              <a:t>rate</a:t>
            </a:r>
            <a:r>
              <a:rPr lang="es-ES"/>
              <a:t>.</a:t>
            </a:r>
            <a:endParaRPr lang="en-AR"/>
          </a:p>
          <a:p>
            <a:pPr lvl="2"/>
            <a:r>
              <a:rPr lang="es-ES"/>
              <a:t>TYPE (2 símbolos): indica la longitud del FECF y la presencia de las pilotos.</a:t>
            </a:r>
            <a:endParaRPr lang="en-AR"/>
          </a:p>
          <a:p>
            <a:r>
              <a:rPr lang="es-ES"/>
              <a:t>Los dos campos son codificados </a:t>
            </a:r>
            <a:r>
              <a:rPr lang="es-ES" err="1"/>
              <a:t>biortogonalemente</a:t>
            </a:r>
            <a:r>
              <a:rPr lang="es-ES"/>
              <a:t> con un código (64,7). </a:t>
            </a:r>
          </a:p>
          <a:p>
            <a:r>
              <a:rPr lang="es-ES"/>
              <a:t>Todos los bits impares sean o iguales al anterior o opuestos, lo que facilita el funcionamiento de detección diferencial coherente en el receptor</a:t>
            </a:r>
            <a:r>
              <a:rPr lang="en-AR"/>
              <a:t> .</a:t>
            </a:r>
          </a:p>
          <a:p>
            <a:r>
              <a:rPr lang="es-ES"/>
              <a:t>Luego se multiplica los 64 bits de salida por otra secuencia binaria. 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81E1C10-3B7C-5F48-8277-5D16E0AC56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224" t="42219" r="17596" b="12562"/>
          <a:stretch/>
        </p:blipFill>
        <p:spPr>
          <a:xfrm>
            <a:off x="7948611" y="1336584"/>
            <a:ext cx="3492502" cy="497124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76927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A124CE-B53F-594F-B3DD-19A3AF7FF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277" y="379853"/>
            <a:ext cx="8272085" cy="9567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Physical Layer Header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81E1C10-3B7C-5F48-8277-5D16E0AC56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224" t="42219" r="17596" b="12562"/>
          <a:stretch/>
        </p:blipFill>
        <p:spPr>
          <a:xfrm>
            <a:off x="7948611" y="1336584"/>
            <a:ext cx="3492502" cy="497124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041C193B-A4AC-EA45-BF11-1FAB4609EA5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4" t="17232" r="5977" b="18195"/>
          <a:stretch/>
        </p:blipFill>
        <p:spPr bwMode="auto">
          <a:xfrm>
            <a:off x="456911" y="3607426"/>
            <a:ext cx="4055185" cy="202003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4690B81D-32C3-9048-86FC-9A2F7B37AD9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6" t="54484" r="7481" b="21702"/>
          <a:stretch/>
        </p:blipFill>
        <p:spPr bwMode="auto">
          <a:xfrm>
            <a:off x="456911" y="5806782"/>
            <a:ext cx="7134994" cy="28670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AF706E-2F0C-A443-9ED8-5F3CB02FFB62}"/>
              </a:ext>
            </a:extLst>
          </p:cNvPr>
          <p:cNvSpPr txBox="1">
            <a:spLocks noChangeAspect="1"/>
          </p:cNvSpPr>
          <p:nvPr/>
        </p:nvSpPr>
        <p:spPr>
          <a:xfrm>
            <a:off x="15273338" y="-15716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R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48779D63-FDD8-7842-9FBF-6948C29341A9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1539" y="1163380"/>
            <a:ext cx="2070100" cy="245935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2BF313C9-10B7-2D44-8E2C-64BE4A7056C5}"/>
              </a:ext>
            </a:extLst>
          </p:cNvPr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2" t="26023" r="10713" b="13151"/>
          <a:stretch/>
        </p:blipFill>
        <p:spPr bwMode="auto">
          <a:xfrm>
            <a:off x="3272973" y="1716437"/>
            <a:ext cx="4361815" cy="135318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928373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A124CE-B53F-594F-B3DD-19A3AF7FF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277" y="379853"/>
            <a:ext cx="11097836" cy="95673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/>
              <a:t>Pilot Insertion &amp; Energy dispersion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885EC1-2807-8A4F-AE56-85EEE656D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77" y="1457134"/>
            <a:ext cx="6857623" cy="2829116"/>
          </a:xfrm>
        </p:spPr>
        <p:txBody>
          <a:bodyPr anchor="ctr">
            <a:normAutofit/>
          </a:bodyPr>
          <a:lstStyle/>
          <a:p>
            <a:r>
              <a:rPr lang="en-US"/>
              <a:t>Se </a:t>
            </a:r>
            <a:r>
              <a:rPr lang="en-US" err="1"/>
              <a:t>insertan</a:t>
            </a:r>
            <a:r>
              <a:rPr lang="en-US"/>
              <a:t> las </a:t>
            </a:r>
            <a:r>
              <a:rPr lang="en-US" err="1"/>
              <a:t>pilotos</a:t>
            </a:r>
            <a:r>
              <a:rPr lang="en-US"/>
              <a:t> </a:t>
            </a:r>
            <a:r>
              <a:rPr lang="en-US" err="1"/>
              <a:t>cada</a:t>
            </a:r>
            <a:r>
              <a:rPr lang="en-US"/>
              <a:t> 16 slots de la </a:t>
            </a:r>
            <a:r>
              <a:rPr lang="en-US" err="1"/>
              <a:t>trama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banda</a:t>
            </a:r>
            <a:r>
              <a:rPr lang="en-US"/>
              <a:t> base.</a:t>
            </a:r>
          </a:p>
          <a:p>
            <a:r>
              <a:rPr lang="es-ES"/>
              <a:t>Si su posición coincide con el </a:t>
            </a:r>
            <a:r>
              <a:rPr lang="es-ES" err="1"/>
              <a:t>Start</a:t>
            </a:r>
            <a:r>
              <a:rPr lang="es-ES"/>
              <a:t> of </a:t>
            </a:r>
            <a:r>
              <a:rPr lang="es-ES" err="1"/>
              <a:t>Frame</a:t>
            </a:r>
            <a:r>
              <a:rPr lang="es-ES"/>
              <a:t> (SOF), no se inserta</a:t>
            </a:r>
            <a:r>
              <a:rPr lang="en-AR"/>
              <a:t>.</a:t>
            </a:r>
          </a:p>
          <a:p>
            <a:r>
              <a:rPr lang="es-ES"/>
              <a:t>En sistemas de codificación y modulación variable o adaptada (VCM o ACM) se puede configurar la inserción de pilotos de trama en trama.</a:t>
            </a:r>
          </a:p>
          <a:p>
            <a:r>
              <a:rPr lang="es-ES"/>
              <a:t>Se realiza dispersión de energía sobre los datos.</a:t>
            </a:r>
          </a:p>
          <a:p>
            <a:r>
              <a:rPr lang="es-ES"/>
              <a:t>La secuencia utilizada para la dispersión de energía se reinicia al final de cada PL </a:t>
            </a:r>
            <a:r>
              <a:rPr lang="es-ES" err="1"/>
              <a:t>Header</a:t>
            </a:r>
            <a:r>
              <a:rPr lang="es-ES"/>
              <a:t>.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81E1C10-3B7C-5F48-8277-5D16E0AC56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224" t="42219" r="17596" b="12562"/>
          <a:stretch/>
        </p:blipFill>
        <p:spPr>
          <a:xfrm>
            <a:off x="7948611" y="1336584"/>
            <a:ext cx="3492502" cy="497124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BF99324E-3886-3242-AA4A-C8378DF407DA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5" t="14810" r="5684" b="12044"/>
          <a:stretch/>
        </p:blipFill>
        <p:spPr bwMode="auto">
          <a:xfrm>
            <a:off x="1111438" y="4371409"/>
            <a:ext cx="5321300" cy="16967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571553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A124CE-B53F-594F-B3DD-19A3AF7FF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277" y="379853"/>
            <a:ext cx="11097836" cy="95673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/>
              <a:t>Pilot Insertion &amp; Energy dispersion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81E1C10-3B7C-5F48-8277-5D16E0AC56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224" t="42219" r="17596" b="12562"/>
          <a:stretch/>
        </p:blipFill>
        <p:spPr>
          <a:xfrm>
            <a:off x="7948611" y="1336584"/>
            <a:ext cx="3492502" cy="497124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374943B8-5E37-4C4D-B6DD-67B38F082D7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5" t="16815" r="13592" b="22384"/>
          <a:stretch/>
        </p:blipFill>
        <p:spPr bwMode="auto">
          <a:xfrm>
            <a:off x="415892" y="2416086"/>
            <a:ext cx="7130237" cy="325561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649408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" name="Picture 11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B27173-B213-484F-ABD9-2C4882748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33" y="4538133"/>
            <a:ext cx="10127192" cy="9313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err="1">
                <a:latin typeface="Gill Sans MT" panose="020B0502020104020203" pitchFamily="34" charset="77"/>
              </a:rPr>
              <a:t>Modulador</a:t>
            </a:r>
            <a:endParaRPr lang="en-US" sz="4000">
              <a:latin typeface="Gill Sans MT" panose="020B0502020104020203" pitchFamily="34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BD1F79-7BD9-5749-9329-F9361BFB0B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" r="1178" b="879"/>
          <a:stretch/>
        </p:blipFill>
        <p:spPr>
          <a:xfrm>
            <a:off x="1115122" y="645517"/>
            <a:ext cx="9913434" cy="370531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107662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A124CE-B53F-594F-B3DD-19A3AF7FF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277" y="379853"/>
            <a:ext cx="11097836" cy="95673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/>
              <a:t>Pilot Insertion &amp; Energy dispersion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885EC1-2807-8A4F-AE56-85EEE656D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77" y="1457134"/>
            <a:ext cx="6857623" cy="1971866"/>
          </a:xfrm>
        </p:spPr>
        <p:txBody>
          <a:bodyPr anchor="ctr">
            <a:normAutofit/>
          </a:bodyPr>
          <a:lstStyle/>
          <a:p>
            <a:r>
              <a:rPr lang="en-US"/>
              <a:t>Se filtra la </a:t>
            </a:r>
            <a:r>
              <a:rPr lang="en-US" err="1"/>
              <a:t>senal</a:t>
            </a:r>
            <a:r>
              <a:rPr lang="en-US"/>
              <a:t> </a:t>
            </a:r>
            <a:r>
              <a:rPr lang="en-US" err="1"/>
              <a:t>recibida</a:t>
            </a:r>
            <a:r>
              <a:rPr lang="en-US"/>
              <a:t> con un RRC con factor de roll-off (</a:t>
            </a:r>
            <a:r>
              <a:rPr lang="el-GR"/>
              <a:t>α</a:t>
            </a:r>
            <a:r>
              <a:rPr lang="en-US"/>
              <a:t>): 0,20 - 0,25 - 0,35.</a:t>
            </a:r>
          </a:p>
          <a:p>
            <a:r>
              <a:rPr lang="en-US"/>
              <a:t>Se multiplicand las </a:t>
            </a:r>
            <a:r>
              <a:rPr lang="en-US" err="1"/>
              <a:t>señales</a:t>
            </a:r>
            <a:r>
              <a:rPr lang="en-US"/>
              <a:t> </a:t>
            </a:r>
            <a:r>
              <a:rPr lang="en-US" err="1"/>
              <a:t>filtradas</a:t>
            </a:r>
            <a:r>
              <a:rPr lang="en-US"/>
              <a:t> por la </a:t>
            </a:r>
            <a:r>
              <a:rPr lang="en-US" err="1"/>
              <a:t>portadora</a:t>
            </a:r>
            <a:r>
              <a:rPr lang="en-US"/>
              <a:t> y </a:t>
            </a:r>
            <a:r>
              <a:rPr lang="en-US" err="1"/>
              <a:t>luego</a:t>
            </a:r>
            <a:r>
              <a:rPr lang="en-US"/>
              <a:t> se suman.</a:t>
            </a:r>
          </a:p>
          <a:p>
            <a:r>
              <a:rPr lang="en-US"/>
              <a:t>La </a:t>
            </a:r>
            <a:r>
              <a:rPr lang="en-US" err="1"/>
              <a:t>señal</a:t>
            </a:r>
            <a:r>
              <a:rPr lang="en-US"/>
              <a:t> debe </a:t>
            </a:r>
            <a:r>
              <a:rPr lang="en-US" err="1"/>
              <a:t>respetar</a:t>
            </a:r>
            <a:r>
              <a:rPr lang="en-US"/>
              <a:t> la </a:t>
            </a:r>
            <a:r>
              <a:rPr lang="en-US" err="1"/>
              <a:t>ganancia</a:t>
            </a:r>
            <a:r>
              <a:rPr lang="en-US"/>
              <a:t> del </a:t>
            </a:r>
            <a:r>
              <a:rPr lang="en-US" err="1"/>
              <a:t>siguiente</a:t>
            </a:r>
            <a:r>
              <a:rPr lang="en-US"/>
              <a:t> </a:t>
            </a:r>
            <a:r>
              <a:rPr lang="en-US" err="1"/>
              <a:t>gráfico</a:t>
            </a:r>
            <a:r>
              <a:rPr lang="en-US"/>
              <a:t>: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81E1C10-3B7C-5F48-8277-5D16E0AC56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328" t="42018" r="3262" b="11652"/>
          <a:stretch/>
        </p:blipFill>
        <p:spPr>
          <a:xfrm>
            <a:off x="8310750" y="1384755"/>
            <a:ext cx="2768224" cy="509339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FFBC5F7-53F5-2E4D-815E-7986A9E27B3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2" b="1685"/>
          <a:stretch/>
        </p:blipFill>
        <p:spPr bwMode="auto">
          <a:xfrm>
            <a:off x="1293906" y="3428107"/>
            <a:ext cx="5174689" cy="292859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950389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A124CE-B53F-594F-B3DD-19A3AF7FF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9489" y="5580503"/>
            <a:ext cx="7132689" cy="9567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err="1"/>
              <a:t>Esquema</a:t>
            </a:r>
            <a:r>
              <a:rPr lang="en-US" sz="4800"/>
              <a:t> del </a:t>
            </a:r>
            <a:r>
              <a:rPr lang="en-US" sz="4800" err="1"/>
              <a:t>sistema</a:t>
            </a:r>
            <a:endParaRPr lang="en-US" sz="48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2BD1C6-31BC-224E-BF29-CD46FEB1B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600" y="493485"/>
            <a:ext cx="8885623" cy="508701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9264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3543A10-04EE-49E0-A9DE-22E1FAB9A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81D44D-DCC1-804A-91C9-604A0196F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33" y="4534958"/>
            <a:ext cx="10127192" cy="9313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>
                <a:latin typeface="+mj-lt"/>
              </a:rPr>
              <a:t>Estructura de trama</a:t>
            </a:r>
          </a:p>
        </p:txBody>
      </p:sp>
      <p:sp>
        <p:nvSpPr>
          <p:cNvPr id="12" name="Rounded Rectangle 17">
            <a:extLst>
              <a:ext uri="{FF2B5EF4-FFF2-40B4-BE49-F238E27FC236}">
                <a16:creationId xmlns:a16="http://schemas.microsoft.com/office/drawing/2014/main" id="{9B898DA6-F186-4D59-8802-5BC1FE9B7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400" y="614085"/>
            <a:ext cx="10360152" cy="3794760"/>
          </a:xfrm>
          <a:prstGeom prst="roundRect">
            <a:avLst>
              <a:gd name="adj" fmla="val 5319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17ECF8C-1202-2D4D-A64C-6B92AFDACD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99" y="892564"/>
            <a:ext cx="5010151" cy="3244071"/>
          </a:xfrm>
          <a:prstGeom prst="roundRect">
            <a:avLst>
              <a:gd name="adj" fmla="val 4380"/>
            </a:avLst>
          </a:prstGeom>
          <a:ln w="50800" cap="sq" cmpd="dbl">
            <a:noFill/>
            <a:miter lim="800000"/>
          </a:ln>
          <a:effectLst/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B148E6B-E286-7942-9EE5-255D52C4B29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153150" y="1014683"/>
            <a:ext cx="5010151" cy="2993564"/>
          </a:xfrm>
          <a:prstGeom prst="roundRect">
            <a:avLst>
              <a:gd name="adj" fmla="val 4380"/>
            </a:avLst>
          </a:prstGeom>
          <a:ln w="50800" cap="sq" cmpd="dbl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578571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8CFF1-75B6-344F-BD53-8430030BD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1163140"/>
          </a:xfrm>
        </p:spPr>
        <p:txBody>
          <a:bodyPr/>
          <a:lstStyle/>
          <a:p>
            <a:r>
              <a:rPr lang="en-AR"/>
              <a:t>Velocidad de transmisión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CCED5EE-1F52-5A40-977F-368EBA32BD25}"/>
                  </a:ext>
                </a:extLst>
              </p:cNvPr>
              <p:cNvSpPr/>
              <p:nvPr/>
            </p:nvSpPr>
            <p:spPr>
              <a:xfrm>
                <a:off x="222251" y="2265861"/>
                <a:ext cx="11058524" cy="11631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R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R" sz="2400" i="1">
                              <a:latin typeface="Cambria Math" panose="02040503050406030204" pitchFamily="18" charset="0"/>
                            </a:rPr>
                            <m:t>𝑣𝑒𝑙𝑜𝑐𝑖𝑑𝑎𝑑</m:t>
                          </m:r>
                          <m:r>
                            <a:rPr lang="en-AR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AR" sz="2400" i="1">
                              <a:latin typeface="Cambria Math" panose="02040503050406030204" pitchFamily="18" charset="0"/>
                            </a:rPr>
                            <m:t>𝑛𝑒𝑡𝑎</m:t>
                          </m:r>
                        </m:e>
                        <m:sub>
                          <m:r>
                            <a:rPr lang="en-AR" sz="2400" i="1">
                              <a:latin typeface="Cambria Math" panose="02040503050406030204" pitchFamily="18" charset="0"/>
                            </a:rPr>
                            <m:t>𝐹𝐸𝐶</m:t>
                          </m:r>
                          <m:r>
                            <a:rPr lang="en-AR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AR" sz="2400" i="1">
                              <a:latin typeface="Cambria Math" panose="02040503050406030204" pitchFamily="18" charset="0"/>
                            </a:rPr>
                            <m:t>𝑃𝐿𝐹</m:t>
                          </m:r>
                        </m:sub>
                      </m:sSub>
                      <m:d>
                        <m:dPr>
                          <m:ctrlPr>
                            <a:rPr lang="en-AR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R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R" sz="2400" i="1">
                                  <a:latin typeface="Cambria Math" panose="02040503050406030204" pitchFamily="18" charset="0"/>
                                </a:rPr>
                                <m:t>𝑁𝐷𝑅</m:t>
                              </m:r>
                            </m:e>
                            <m:sub>
                              <m:r>
                                <a:rPr lang="en-AR" sz="2400" i="1">
                                  <a:latin typeface="Cambria Math" panose="02040503050406030204" pitchFamily="18" charset="0"/>
                                </a:rPr>
                                <m:t>𝐹𝐸𝐶</m:t>
                              </m:r>
                              <m:r>
                                <a:rPr lang="en-AR" sz="24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AR" sz="2400" i="1">
                                  <a:latin typeface="Cambria Math" panose="02040503050406030204" pitchFamily="18" charset="0"/>
                                </a:rPr>
                                <m:t>𝑃𝐿𝐹</m:t>
                              </m:r>
                            </m:sub>
                          </m:sSub>
                        </m:e>
                      </m:d>
                      <m:r>
                        <a:rPr lang="en-AR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R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AR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R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AR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en-AR" sz="2400" i="0"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AR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R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R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AR" sz="2400" i="1">
                                      <a:latin typeface="Cambria Math" panose="02040503050406030204" pitchFamily="18" charset="0"/>
                                    </a:rPr>
                                    <m:t>𝐹𝐸𝐶</m:t>
                                  </m:r>
                                </m:sub>
                              </m:sSub>
                              <m:r>
                                <a:rPr lang="en-AR" sz="2400" i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AR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R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AR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r>
                                <a:rPr lang="en-AR" sz="2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AR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R" sz="2400" i="0">
                                      <a:latin typeface="Cambria Math" panose="02040503050406030204" pitchFamily="18" charset="0"/>
                                    </a:rPr>
                                    <m:t>16⋅</m:t>
                                  </m:r>
                                  <m:sSub>
                                    <m:sSubPr>
                                      <m:ctrlPr>
                                        <a:rPr lang="en-AR" sz="2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R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AR" sz="2400" i="1">
                                          <a:latin typeface="Cambria Math" panose="02040503050406030204" pitchFamily="18" charset="0"/>
                                        </a:rPr>
                                        <m:t>𝐵𝐶𝐻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AR" sz="2400" i="0">
                                  <a:latin typeface="Cambria Math" panose="02040503050406030204" pitchFamily="18" charset="0"/>
                                </a:rPr>
                                <m:t>−80</m:t>
                              </m:r>
                            </m:e>
                          </m:d>
                        </m:num>
                        <m:den>
                          <m:f>
                            <m:fPr>
                              <m:ctrlPr>
                                <a:rPr lang="en-AR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AR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R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AR" sz="2400" i="1">
                                      <a:latin typeface="Cambria Math" panose="02040503050406030204" pitchFamily="18" charset="0"/>
                                    </a:rPr>
                                    <m:t>𝐹𝐸𝐶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AR" sz="24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den>
                          </m:f>
                          <m:r>
                            <a:rPr lang="en-AR" sz="2400" i="0">
                              <a:latin typeface="Cambria Math" panose="02040503050406030204" pitchFamily="18" charset="0"/>
                            </a:rPr>
                            <m:t>+90+</m:t>
                          </m:r>
                          <m:r>
                            <a:rPr lang="en-AR" sz="2400" i="1">
                              <a:latin typeface="Cambria Math" panose="02040503050406030204" pitchFamily="18" charset="0"/>
                            </a:rPr>
                            <m:t>𝑐𝑒𝑖𝑙</m:t>
                          </m:r>
                          <m:d>
                            <m:dPr>
                              <m:ctrlPr>
                                <a:rPr lang="en-AR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AR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AR" sz="2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R" sz="24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AR" sz="2400" i="1">
                                          <a:latin typeface="Cambria Math" panose="02040503050406030204" pitchFamily="18" charset="0"/>
                                        </a:rPr>
                                        <m:t>𝐹𝐸𝐶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AR" sz="24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en-AR" sz="2400" i="0">
                                      <a:latin typeface="Cambria Math" panose="02040503050406030204" pitchFamily="18" charset="0"/>
                                    </a:rPr>
                                    <m:t>⋅90⋅16</m:t>
                                  </m:r>
                                </m:den>
                              </m:f>
                              <m:r>
                                <a:rPr lang="en-AR" sz="24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AR" sz="2400" i="0">
                              <a:latin typeface="Cambria Math" panose="02040503050406030204" pitchFamily="18" charset="0"/>
                            </a:rPr>
                            <m:t>⋅36</m:t>
                          </m:r>
                        </m:den>
                      </m:f>
                    </m:oMath>
                  </m:oMathPara>
                </a14:m>
                <a:endParaRPr lang="en-AR" sz="240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CCED5EE-1F52-5A40-977F-368EBA32BD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51" y="2265861"/>
                <a:ext cx="11058524" cy="1163139"/>
              </a:xfrm>
              <a:prstGeom prst="rect">
                <a:avLst/>
              </a:prstGeom>
              <a:blipFill>
                <a:blip r:embed="rId2"/>
                <a:stretch>
                  <a:fillRect b="-5376"/>
                </a:stretch>
              </a:blipFill>
            </p:spPr>
            <p:txBody>
              <a:bodyPr/>
              <a:lstStyle/>
              <a:p>
                <a:r>
                  <a:rPr lang="en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975B721-7273-3C48-B7C8-7A340E51055B}"/>
              </a:ext>
            </a:extLst>
          </p:cNvPr>
          <p:cNvSpPr/>
          <p:nvPr/>
        </p:nvSpPr>
        <p:spPr>
          <a:xfrm>
            <a:off x="222251" y="3429000"/>
            <a:ext cx="6096000" cy="313547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</a:pPr>
            <a:r>
              <a:rPr lang="es-ES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Donde,</a:t>
            </a:r>
            <a:endParaRPr lang="en-AR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</a:pPr>
            <a:r>
              <a:rPr lang="es-ES" i="1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s-ES" i="1" baseline="-2500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s-ES" i="1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i="1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s-ES" i="1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velocidad de modulación (símbolos/segundos o baudios)</a:t>
            </a:r>
            <a:endParaRPr lang="en-AR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</a:pPr>
            <a:r>
              <a:rPr lang="es-ES" i="1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s-ES" i="1" baseline="-2500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FEC</a:t>
            </a:r>
            <a:r>
              <a:rPr lang="es-ES" i="1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i="1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s-ES" i="1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longitud de trama FEC (64800 o 16200)</a:t>
            </a:r>
            <a:endParaRPr lang="en-AR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</a:pPr>
            <a:r>
              <a:rPr lang="es-ES" i="1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s-ES" i="1" baseline="-25000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s-ES" i="1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i="1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s-ES" i="1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tasa de código de LPDC</a:t>
            </a:r>
            <a:endParaRPr lang="en-AR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</a:pPr>
            <a:r>
              <a:rPr lang="es-ES" i="1" err="1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s-ES" i="1" baseline="-25000" err="1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BCH</a:t>
            </a:r>
            <a:r>
              <a:rPr lang="es-ES" i="1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s-ES" i="1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s-ES" i="1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cantidad de polinomios BCH</a:t>
            </a:r>
            <a:endParaRPr lang="en-AR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</a:pPr>
            <a:r>
              <a:rPr lang="es-ES" i="1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 </a:t>
            </a:r>
            <a:r>
              <a:rPr lang="es-ES" i="1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s-ES" i="1">
                <a:latin typeface="Cambria Math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bits/símbolo, depende del esquema de modulación usado</a:t>
            </a:r>
            <a:endParaRPr lang="en-AR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0B6F36-CED3-EA49-902A-65EC317EA1C3}"/>
              </a:ext>
            </a:extLst>
          </p:cNvPr>
          <p:cNvSpPr/>
          <p:nvPr/>
        </p:nvSpPr>
        <p:spPr>
          <a:xfrm>
            <a:off x="6691312" y="3870452"/>
            <a:ext cx="6096000" cy="158145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</a:pPr>
            <a:r>
              <a:rPr lang="es-ES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90 </a:t>
            </a:r>
            <a:r>
              <a:rPr lang="es-ES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s-ES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cantidad de símbolos del PL </a:t>
            </a:r>
            <a:r>
              <a:rPr lang="es-ES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Header</a:t>
            </a:r>
            <a:endParaRPr lang="en-AR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</a:pPr>
            <a:r>
              <a:rPr lang="es-ES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80 </a:t>
            </a:r>
            <a:r>
              <a:rPr lang="es-ES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s-ES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cantidad de bits del </a:t>
            </a:r>
            <a:r>
              <a:rPr lang="es-ES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Baseband</a:t>
            </a:r>
            <a:r>
              <a:rPr lang="es-ES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Header</a:t>
            </a:r>
            <a:endParaRPr lang="en-AR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</a:pPr>
            <a:r>
              <a:rPr lang="es-ES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36 </a:t>
            </a:r>
            <a:r>
              <a:rPr lang="es-ES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s-ES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cantidad de símbolos de </a:t>
            </a:r>
            <a:r>
              <a:rPr lang="es-ES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píloto</a:t>
            </a:r>
            <a:endParaRPr lang="en-AR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 </a:t>
            </a:r>
            <a:r>
              <a:rPr lang="es-ES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s-ES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Slots entre </a:t>
            </a:r>
            <a:r>
              <a:rPr lang="es-ES" err="1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pilot</a:t>
            </a:r>
            <a:r>
              <a:rPr lang="es-ES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blocks</a:t>
            </a:r>
            <a:r>
              <a:rPr lang="en-A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7451910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" name="Picture 11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B27173-B213-484F-ABD9-2C4882748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266700"/>
            <a:ext cx="10127192" cy="9313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latin typeface="Gill Sans MT" panose="020B0502020104020203" pitchFamily="34" charset="77"/>
              </a:rPr>
              <a:t>Sistema MPEG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BD1F79-7BD9-5749-9329-F9361BFB0B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3" t="5210" r="60233" b="4579"/>
          <a:stretch/>
        </p:blipFill>
        <p:spPr>
          <a:xfrm>
            <a:off x="5887355" y="1333107"/>
            <a:ext cx="5550515" cy="499841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49" name="Picture 1" descr="page8image3617536">
            <a:extLst>
              <a:ext uri="{FF2B5EF4-FFF2-40B4-BE49-F238E27FC236}">
                <a16:creationId xmlns:a16="http://schemas.microsoft.com/office/drawing/2014/main" id="{5DF3DA30-BB0D-5142-BB30-894E3C0EA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59500" cy="2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age8image3618880">
            <a:extLst>
              <a:ext uri="{FF2B5EF4-FFF2-40B4-BE49-F238E27FC236}">
                <a16:creationId xmlns:a16="http://schemas.microsoft.com/office/drawing/2014/main" id="{1A628C84-84DC-8C44-AB06-15A7F99E8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25700" cy="219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age8image3618112">
            <a:extLst>
              <a:ext uri="{FF2B5EF4-FFF2-40B4-BE49-F238E27FC236}">
                <a16:creationId xmlns:a16="http://schemas.microsoft.com/office/drawing/2014/main" id="{98F65DF4-E600-504F-8501-F12AEDA2A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969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page8image3613888">
            <a:extLst>
              <a:ext uri="{FF2B5EF4-FFF2-40B4-BE49-F238E27FC236}">
                <a16:creationId xmlns:a16="http://schemas.microsoft.com/office/drawing/2014/main" id="{77681D0D-7E3C-814F-B727-FB07181F7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2900" cy="115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age8image3614656">
            <a:extLst>
              <a:ext uri="{FF2B5EF4-FFF2-40B4-BE49-F238E27FC236}">
                <a16:creationId xmlns:a16="http://schemas.microsoft.com/office/drawing/2014/main" id="{3D0CA08E-DDD5-0B45-87BE-CD4F07952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13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page8image3618688">
            <a:extLst>
              <a:ext uri="{FF2B5EF4-FFF2-40B4-BE49-F238E27FC236}">
                <a16:creationId xmlns:a16="http://schemas.microsoft.com/office/drawing/2014/main" id="{5F584BC9-1FC0-CA4F-82F4-9F181AA79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556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age8image3617728">
            <a:extLst>
              <a:ext uri="{FF2B5EF4-FFF2-40B4-BE49-F238E27FC236}">
                <a16:creationId xmlns:a16="http://schemas.microsoft.com/office/drawing/2014/main" id="{AEEC9B1A-1840-7F44-B7E5-6D22108AD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969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page8image3616384">
            <a:extLst>
              <a:ext uri="{FF2B5EF4-FFF2-40B4-BE49-F238E27FC236}">
                <a16:creationId xmlns:a16="http://schemas.microsoft.com/office/drawing/2014/main" id="{95A02A55-7269-EE46-9529-520A7FB4A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29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age8image3615616">
            <a:extLst>
              <a:ext uri="{FF2B5EF4-FFF2-40B4-BE49-F238E27FC236}">
                <a16:creationId xmlns:a16="http://schemas.microsoft.com/office/drawing/2014/main" id="{12CD31A0-CC2C-8846-BE1C-14735807C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13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page8image3612160">
            <a:extLst>
              <a:ext uri="{FF2B5EF4-FFF2-40B4-BE49-F238E27FC236}">
                <a16:creationId xmlns:a16="http://schemas.microsoft.com/office/drawing/2014/main" id="{10D3E3A1-8D6C-8C4B-B2C9-E83AD71BB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556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page8image3614848">
            <a:extLst>
              <a:ext uri="{FF2B5EF4-FFF2-40B4-BE49-F238E27FC236}">
                <a16:creationId xmlns:a16="http://schemas.microsoft.com/office/drawing/2014/main" id="{A9C76185-68DF-A04A-B80C-AED7DD2C5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83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page8image3610624">
            <a:extLst>
              <a:ext uri="{FF2B5EF4-FFF2-40B4-BE49-F238E27FC236}">
                <a16:creationId xmlns:a16="http://schemas.microsoft.com/office/drawing/2014/main" id="{924179EF-EBFB-E84C-863E-FC907224E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207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page8image3615808">
            <a:extLst>
              <a:ext uri="{FF2B5EF4-FFF2-40B4-BE49-F238E27FC236}">
                <a16:creationId xmlns:a16="http://schemas.microsoft.com/office/drawing/2014/main" id="{1508CBBD-2798-C24A-8EA7-C3A50D027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302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page8image3617920">
            <a:extLst>
              <a:ext uri="{FF2B5EF4-FFF2-40B4-BE49-F238E27FC236}">
                <a16:creationId xmlns:a16="http://schemas.microsoft.com/office/drawing/2014/main" id="{E38D3EF9-385C-434F-B6C2-CF30A9D46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302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page8image3618496">
            <a:extLst>
              <a:ext uri="{FF2B5EF4-FFF2-40B4-BE49-F238E27FC236}">
                <a16:creationId xmlns:a16="http://schemas.microsoft.com/office/drawing/2014/main" id="{0B36ECEB-8006-8547-B690-04FDCC9F0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302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page8image31228576">
            <a:extLst>
              <a:ext uri="{FF2B5EF4-FFF2-40B4-BE49-F238E27FC236}">
                <a16:creationId xmlns:a16="http://schemas.microsoft.com/office/drawing/2014/main" id="{7B4A49AE-1211-2B4E-8C1A-A6982E5DA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45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page8image3619648">
            <a:extLst>
              <a:ext uri="{FF2B5EF4-FFF2-40B4-BE49-F238E27FC236}">
                <a16:creationId xmlns:a16="http://schemas.microsoft.com/office/drawing/2014/main" id="{B17994F6-EC44-0F44-8186-506615E3C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45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page8image3619840">
            <a:extLst>
              <a:ext uri="{FF2B5EF4-FFF2-40B4-BE49-F238E27FC236}">
                <a16:creationId xmlns:a16="http://schemas.microsoft.com/office/drawing/2014/main" id="{0FA55EA2-26A0-A344-B029-C50E7EEFB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969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page8image3620032">
            <a:extLst>
              <a:ext uri="{FF2B5EF4-FFF2-40B4-BE49-F238E27FC236}">
                <a16:creationId xmlns:a16="http://schemas.microsoft.com/office/drawing/2014/main" id="{5D595FC6-B148-A543-A09A-1D01191C5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13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page8image3620224">
            <a:extLst>
              <a:ext uri="{FF2B5EF4-FFF2-40B4-BE49-F238E27FC236}">
                <a16:creationId xmlns:a16="http://schemas.microsoft.com/office/drawing/2014/main" id="{44D0580B-75C1-B148-B65B-737DE8BC4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556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page8image3620416">
            <a:extLst>
              <a:ext uri="{FF2B5EF4-FFF2-40B4-BE49-F238E27FC236}">
                <a16:creationId xmlns:a16="http://schemas.microsoft.com/office/drawing/2014/main" id="{17F32A69-BC5E-2B40-A2F6-82E7EA0D3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83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3" descr="page8image3620608">
            <a:extLst>
              <a:ext uri="{FF2B5EF4-FFF2-40B4-BE49-F238E27FC236}">
                <a16:creationId xmlns:a16="http://schemas.microsoft.com/office/drawing/2014/main" id="{F65951B3-CDF2-2141-A4E9-1C74018C0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51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page8image3595776">
            <a:extLst>
              <a:ext uri="{FF2B5EF4-FFF2-40B4-BE49-F238E27FC236}">
                <a16:creationId xmlns:a16="http://schemas.microsoft.com/office/drawing/2014/main" id="{1E88B809-39C9-9B4B-9DBA-538FE6BC4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9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5" descr="page8image3596736">
            <a:extLst>
              <a:ext uri="{FF2B5EF4-FFF2-40B4-BE49-F238E27FC236}">
                <a16:creationId xmlns:a16="http://schemas.microsoft.com/office/drawing/2014/main" id="{B3CAEE69-84B9-704C-AE6B-ACAF080DB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51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page8image3597120">
            <a:extLst>
              <a:ext uri="{FF2B5EF4-FFF2-40B4-BE49-F238E27FC236}">
                <a16:creationId xmlns:a16="http://schemas.microsoft.com/office/drawing/2014/main" id="{95BEB8D4-4914-2F41-B386-FF3825436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51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 descr="page8image3601344">
            <a:extLst>
              <a:ext uri="{FF2B5EF4-FFF2-40B4-BE49-F238E27FC236}">
                <a16:creationId xmlns:a16="http://schemas.microsoft.com/office/drawing/2014/main" id="{9057CE09-690D-844B-AC98-3079EB336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51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page8image3601728">
            <a:extLst>
              <a:ext uri="{FF2B5EF4-FFF2-40B4-BE49-F238E27FC236}">
                <a16:creationId xmlns:a16="http://schemas.microsoft.com/office/drawing/2014/main" id="{84A6E246-F160-2542-B95E-F394AE932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" cy="3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7" name="Picture 29" descr="page8image3603456">
            <a:extLst>
              <a:ext uri="{FF2B5EF4-FFF2-40B4-BE49-F238E27FC236}">
                <a16:creationId xmlns:a16="http://schemas.microsoft.com/office/drawing/2014/main" id="{99DB915A-71ED-354F-A87E-E48BB7FD8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page8image3604032">
            <a:extLst>
              <a:ext uri="{FF2B5EF4-FFF2-40B4-BE49-F238E27FC236}">
                <a16:creationId xmlns:a16="http://schemas.microsoft.com/office/drawing/2014/main" id="{63EFF22C-654C-B64D-A675-6542E224B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556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9" name="Picture 31" descr="page8image3595008">
            <a:extLst>
              <a:ext uri="{FF2B5EF4-FFF2-40B4-BE49-F238E27FC236}">
                <a16:creationId xmlns:a16="http://schemas.microsoft.com/office/drawing/2014/main" id="{D03291EF-7E68-C14C-8404-6A9C51042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556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page8image3570304">
            <a:extLst>
              <a:ext uri="{FF2B5EF4-FFF2-40B4-BE49-F238E27FC236}">
                <a16:creationId xmlns:a16="http://schemas.microsoft.com/office/drawing/2014/main" id="{67B9E0D6-CC65-BD46-9561-A0FA4C654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556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057713-3632-B248-8935-BF593487E0DE}"/>
              </a:ext>
            </a:extLst>
          </p:cNvPr>
          <p:cNvSpPr txBox="1"/>
          <p:nvPr/>
        </p:nvSpPr>
        <p:spPr>
          <a:xfrm>
            <a:off x="520700" y="1494263"/>
            <a:ext cx="2144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R">
              <a:latin typeface="Gill Sans MT" panose="020B0502020104020203" pitchFamily="34" charset="77"/>
            </a:endParaRP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5E6EBF62-74B8-134C-96AB-9F05E95E1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333107"/>
            <a:ext cx="5174880" cy="4998419"/>
          </a:xfrm>
        </p:spPr>
        <p:txBody>
          <a:bodyPr/>
          <a:lstStyle/>
          <a:p>
            <a:r>
              <a:rPr lang="en-AR">
                <a:latin typeface="Gill Sans MT" panose="020B0502020104020203" pitchFamily="34" charset="77"/>
              </a:rPr>
              <a:t>Recibe idistintos flujos de información de distinto tipo y distintas tasas de transmisión.</a:t>
            </a:r>
          </a:p>
          <a:p>
            <a:r>
              <a:rPr lang="en-AR">
                <a:latin typeface="Gill Sans MT" panose="020B0502020104020203" pitchFamily="34" charset="77"/>
              </a:rPr>
              <a:t>Codifica la información recibida para reducir el ancho de banda necesario para transmitirla. Se realiza compresión con perdidas.</a:t>
            </a:r>
          </a:p>
          <a:p>
            <a:r>
              <a:rPr lang="en-AR">
                <a:latin typeface="Gill Sans MT" panose="020B0502020104020203" pitchFamily="34" charset="77"/>
              </a:rPr>
              <a:t>Genera un flujo de información por cada programa con una velocidad de transmisión constante y donde contiene el video, audio y datos del programa.</a:t>
            </a:r>
          </a:p>
          <a:p>
            <a:r>
              <a:rPr lang="en-AR">
                <a:latin typeface="Gill Sans MT" panose="020B0502020104020203" pitchFamily="34" charset="77"/>
              </a:rPr>
              <a:t>Se multiplexan los flujos de cada programa en un flujo de transporte.</a:t>
            </a:r>
          </a:p>
          <a:p>
            <a:endParaRPr lang="en-AR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33714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0E6AA-1596-314D-921D-AA41E217E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316182"/>
            <a:ext cx="5928755" cy="1343891"/>
          </a:xfrm>
        </p:spPr>
        <p:txBody>
          <a:bodyPr/>
          <a:lstStyle/>
          <a:p>
            <a:r>
              <a:rPr lang="en-AR">
                <a:latin typeface="Gill Sans MT" panose="020B0502020104020203" pitchFamily="34" charset="77"/>
              </a:rPr>
              <a:t>Se utiliza para evitar largas cadenas de unos y ceros.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9548925-B622-594B-B575-00B08B982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266700"/>
            <a:ext cx="6288809" cy="9313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latin typeface="Gill Sans MT" panose="020B0502020104020203" pitchFamily="34" charset="77"/>
              </a:rPr>
              <a:t>Energy Dispersal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907482-6CFD-4444-8865-EC26CCB5D2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966" t="34515" r="46648" b="33121"/>
          <a:stretch/>
        </p:blipFill>
        <p:spPr>
          <a:xfrm>
            <a:off x="7411869" y="923478"/>
            <a:ext cx="3815311" cy="486772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C86BC5-CDEF-664D-BF6C-BC810DFBE2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889" b="7273"/>
          <a:stretch/>
        </p:blipFill>
        <p:spPr>
          <a:xfrm>
            <a:off x="361687" y="2660073"/>
            <a:ext cx="6761331" cy="269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5232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0E6AA-1596-314D-921D-AA41E217E0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1316182"/>
                <a:ext cx="5928755" cy="1343891"/>
              </a:xfrm>
            </p:spPr>
            <p:txBody>
              <a:bodyPr/>
              <a:lstStyle/>
              <a:p>
                <a:r>
                  <a:rPr lang="en-AR">
                    <a:latin typeface="Gill Sans MT" panose="020B0502020104020203" pitchFamily="34" charset="77"/>
                  </a:rPr>
                  <a:t>Utiliza secuencias pseudo-aleatorias binarias de longitud máxima.</a:t>
                </a:r>
              </a:p>
              <a:p>
                <a:r>
                  <a:rPr lang="en-US"/>
                  <a:t>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15</m:t>
                        </m:r>
                      </m:sup>
                    </m:sSup>
                    <m:r>
                      <a:rPr lang="en-US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  <m:r>
                      <a:rPr lang="en-US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AR">
                  <a:latin typeface="Gill Sans MT" panose="020B0502020104020203" pitchFamily="34" charset="77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0E6AA-1596-314D-921D-AA41E217E0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1316182"/>
                <a:ext cx="5928755" cy="1343891"/>
              </a:xfrm>
              <a:blipFill>
                <a:blip r:embed="rId2"/>
                <a:stretch>
                  <a:fillRect l="-857"/>
                </a:stretch>
              </a:blipFill>
            </p:spPr>
            <p:txBody>
              <a:bodyPr/>
              <a:lstStyle/>
              <a:p>
                <a:r>
                  <a:rPr lang="en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D9548925-B622-594B-B575-00B08B982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266700"/>
            <a:ext cx="6288809" cy="9313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latin typeface="Gill Sans MT" panose="020B0502020104020203" pitchFamily="34" charset="77"/>
              </a:rPr>
              <a:t>Energy Dispersal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907482-6CFD-4444-8865-EC26CCB5D2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966" t="34515" r="46648" b="33121"/>
          <a:stretch/>
        </p:blipFill>
        <p:spPr>
          <a:xfrm>
            <a:off x="7411869" y="923478"/>
            <a:ext cx="3815311" cy="486772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3D55986-DDC6-0749-B622-14CD60752E3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" r="4615"/>
          <a:stretch/>
        </p:blipFill>
        <p:spPr bwMode="auto">
          <a:xfrm>
            <a:off x="501326" y="2778214"/>
            <a:ext cx="6113230" cy="30129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76974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{ADC1B133-BD3D-FF40-A67E-AD20E70FC597}tf10001058</Template>
  <TotalTime>0</TotalTime>
  <Words>2833</Words>
  <Application>Microsoft Macintosh PowerPoint</Application>
  <PresentationFormat>Widescreen</PresentationFormat>
  <Paragraphs>280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Gill Sans MT</vt:lpstr>
      <vt:lpstr>Celestial</vt:lpstr>
      <vt:lpstr>Digital Video Broadcast Satellite  (DVB-S/S2)</vt:lpstr>
      <vt:lpstr>Sistema satelital</vt:lpstr>
      <vt:lpstr>Sistema satelital</vt:lpstr>
      <vt:lpstr>Geoposicionamiento del satélite</vt:lpstr>
      <vt:lpstr>Travelling Wave Tube Amplifier (TWTA)</vt:lpstr>
      <vt:lpstr>Modulador</vt:lpstr>
      <vt:lpstr>Sistema MPEG</vt:lpstr>
      <vt:lpstr>Energy Dispersal</vt:lpstr>
      <vt:lpstr>Energy Dispersal</vt:lpstr>
      <vt:lpstr>Energy Dispersal</vt:lpstr>
      <vt:lpstr>Outer Coder</vt:lpstr>
      <vt:lpstr>Convolutional Interleaver</vt:lpstr>
      <vt:lpstr>Convolutional Interleaver</vt:lpstr>
      <vt:lpstr>Convolutional Interleaver</vt:lpstr>
      <vt:lpstr>Inner Coder</vt:lpstr>
      <vt:lpstr>Puncturing Block</vt:lpstr>
      <vt:lpstr>Baseband Shaping</vt:lpstr>
      <vt:lpstr>Baseband Shaping</vt:lpstr>
      <vt:lpstr>Baseband Shaping</vt:lpstr>
      <vt:lpstr>Baseband Shaping</vt:lpstr>
      <vt:lpstr>QPSK Modulator</vt:lpstr>
      <vt:lpstr>Modulador</vt:lpstr>
      <vt:lpstr>Receptor</vt:lpstr>
      <vt:lpstr>Viterbi Decoder</vt:lpstr>
      <vt:lpstr>Sync Decoder</vt:lpstr>
      <vt:lpstr>Sync Decoder</vt:lpstr>
      <vt:lpstr>Reed-Solomon Decoder</vt:lpstr>
      <vt:lpstr>Energy Dispersal Removal</vt:lpstr>
      <vt:lpstr>Receptor</vt:lpstr>
      <vt:lpstr>Problemas que enfrenta DVB-S</vt:lpstr>
      <vt:lpstr>Problemas que enfrenta DVB-S</vt:lpstr>
      <vt:lpstr>Problemas que enfrenta DVB-S</vt:lpstr>
      <vt:lpstr>DVB-S2</vt:lpstr>
      <vt:lpstr>Esquema del sistema</vt:lpstr>
      <vt:lpstr>Mode Adaptation</vt:lpstr>
      <vt:lpstr>Mode Adaptation</vt:lpstr>
      <vt:lpstr>Input Interface</vt:lpstr>
      <vt:lpstr>Input Stream Synchronizer</vt:lpstr>
      <vt:lpstr>Input Stream Synchronizer</vt:lpstr>
      <vt:lpstr>Null Packet Deletion</vt:lpstr>
      <vt:lpstr>Null Packet Deletion</vt:lpstr>
      <vt:lpstr>CRC-8 Encoder</vt:lpstr>
      <vt:lpstr>BBHeader Insertion</vt:lpstr>
      <vt:lpstr>BBHeader Insertion</vt:lpstr>
      <vt:lpstr>BBHeader Insertion</vt:lpstr>
      <vt:lpstr>BBHeader Insertion</vt:lpstr>
      <vt:lpstr>Stream Adaptation</vt:lpstr>
      <vt:lpstr>FEC Enconding</vt:lpstr>
      <vt:lpstr>BCH Encoder</vt:lpstr>
      <vt:lpstr>BCH Encoder</vt:lpstr>
      <vt:lpstr>LDPC Encoder</vt:lpstr>
      <vt:lpstr>Bit Interleaver</vt:lpstr>
      <vt:lpstr>Bit Interleaver</vt:lpstr>
      <vt:lpstr>Mapping</vt:lpstr>
      <vt:lpstr>Physical Layer Framing</vt:lpstr>
      <vt:lpstr>Physical Layer Header</vt:lpstr>
      <vt:lpstr>Physical Layer Header</vt:lpstr>
      <vt:lpstr>Pilot Insertion &amp; Energy dispersion</vt:lpstr>
      <vt:lpstr>Pilot Insertion &amp; Energy dispersion</vt:lpstr>
      <vt:lpstr>Pilot Insertion &amp; Energy dispersion</vt:lpstr>
      <vt:lpstr>Esquema del sistema</vt:lpstr>
      <vt:lpstr>Estructura de trama</vt:lpstr>
      <vt:lpstr>Velocidad de transmisión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Video Broadcast Satellite  (DVB-S/S2)</dc:title>
  <dc:creator>Enrique Cametti</dc:creator>
  <cp:lastModifiedBy>Enrique Cametti</cp:lastModifiedBy>
  <cp:revision>1</cp:revision>
  <dcterms:created xsi:type="dcterms:W3CDTF">2021-02-12T21:27:35Z</dcterms:created>
  <dcterms:modified xsi:type="dcterms:W3CDTF">2021-02-19T19:46:02Z</dcterms:modified>
</cp:coreProperties>
</file>